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5"/>
  </p:notesMasterIdLst>
  <p:handoutMasterIdLst>
    <p:handoutMasterId r:id="rId36"/>
  </p:handoutMasterIdLst>
  <p:sldIdLst>
    <p:sldId id="256" r:id="rId5"/>
    <p:sldId id="282" r:id="rId6"/>
    <p:sldId id="306" r:id="rId7"/>
    <p:sldId id="283" r:id="rId8"/>
    <p:sldId id="284" r:id="rId9"/>
    <p:sldId id="285" r:id="rId10"/>
    <p:sldId id="287" r:id="rId11"/>
    <p:sldId id="290" r:id="rId12"/>
    <p:sldId id="330" r:id="rId13"/>
    <p:sldId id="322" r:id="rId14"/>
    <p:sldId id="323" r:id="rId15"/>
    <p:sldId id="289" r:id="rId16"/>
    <p:sldId id="314" r:id="rId17"/>
    <p:sldId id="321" r:id="rId18"/>
    <p:sldId id="327" r:id="rId19"/>
    <p:sldId id="328" r:id="rId20"/>
    <p:sldId id="331" r:id="rId21"/>
    <p:sldId id="332" r:id="rId22"/>
    <p:sldId id="335" r:id="rId23"/>
    <p:sldId id="303" r:id="rId24"/>
    <p:sldId id="344" r:id="rId25"/>
    <p:sldId id="345" r:id="rId26"/>
    <p:sldId id="293" r:id="rId27"/>
    <p:sldId id="339" r:id="rId28"/>
    <p:sldId id="338" r:id="rId29"/>
    <p:sldId id="340" r:id="rId30"/>
    <p:sldId id="336" r:id="rId31"/>
    <p:sldId id="337" r:id="rId32"/>
    <p:sldId id="309" r:id="rId33"/>
    <p:sldId id="30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69EC59-8E2F-4E23-93E2-D7F58F040459}" v="3" dt="2020-05-27T18:16:45.4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126" autoAdjust="0"/>
  </p:normalViewPr>
  <p:slideViewPr>
    <p:cSldViewPr snapToGrid="0">
      <p:cViewPr varScale="1">
        <p:scale>
          <a:sx n="89" d="100"/>
          <a:sy n="89" d="100"/>
        </p:scale>
        <p:origin x="1374" y="84"/>
      </p:cViewPr>
      <p:guideLst/>
    </p:cSldViewPr>
  </p:slideViewPr>
  <p:outlineViewPr>
    <p:cViewPr>
      <p:scale>
        <a:sx n="33" d="100"/>
        <a:sy n="33" d="100"/>
      </p:scale>
      <p:origin x="0" y="-23088"/>
    </p:cViewPr>
  </p:outlineViewPr>
  <p:notesTextViewPr>
    <p:cViewPr>
      <p:scale>
        <a:sx n="1" d="1"/>
        <a:sy n="1" d="1"/>
      </p:scale>
      <p:origin x="0" y="0"/>
    </p:cViewPr>
  </p:notesTextViewPr>
  <p:notesViewPr>
    <p:cSldViewPr snapToGrid="0">
      <p:cViewPr>
        <p:scale>
          <a:sx n="81" d="100"/>
          <a:sy n="81" d="100"/>
        </p:scale>
        <p:origin x="1980" y="-8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11/7/2020</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‹Nº›</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US" noProof="0" smtClean="0"/>
              <a:t>11/7/2020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US" noProof="0" smtClean="0"/>
              <a:t>‹Nº›</a:t>
            </a:fld>
            <a:endParaRPr lang="en-US" noProof="0"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1</a:t>
            </a:fld>
            <a:endParaRPr lang="en-US" noProof="0" dirty="0"/>
          </a:p>
        </p:txBody>
      </p:sp>
    </p:spTree>
    <p:extLst>
      <p:ext uri="{BB962C8B-B14F-4D97-AF65-F5344CB8AC3E}">
        <p14:creationId xmlns:p14="http://schemas.microsoft.com/office/powerpoint/2010/main" val="2298635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biólogos estiman que las 40,000 especies conocidas de arañas del mundo matan</a:t>
            </a:r>
          </a:p>
          <a:p>
            <a:r>
              <a:rPr lang="es-ES" dirty="0"/>
              <a:t>muchos más insectos que comen cultivos cada año que los humanos matan con insecticidas La mayoría de las arañas, incluida la araña lobo, no dañar a los humanos.</a:t>
            </a:r>
          </a:p>
          <a:p>
            <a:r>
              <a:rPr lang="es-ES" b="1" dirty="0"/>
              <a:t>Foto:</a:t>
            </a:r>
          </a:p>
          <a:p>
            <a:r>
              <a:rPr lang="es-ES" dirty="0"/>
              <a:t>La araña está comiendo un saltamontes. es uno de los muchos importantes</a:t>
            </a:r>
          </a:p>
          <a:p>
            <a:r>
              <a:rPr lang="es-ES" dirty="0"/>
              <a:t>Depredadores de insectos que pueden ser matados por algunos pesticidas.</a:t>
            </a:r>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10</a:t>
            </a:fld>
            <a:endParaRPr lang="en-US" noProof="0" dirty="0"/>
          </a:p>
        </p:txBody>
      </p:sp>
    </p:spTree>
    <p:extLst>
      <p:ext uri="{BB962C8B-B14F-4D97-AF65-F5344CB8AC3E}">
        <p14:creationId xmlns:p14="http://schemas.microsoft.com/office/powerpoint/2010/main" val="3354206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opositores al uso de pesticidas sintéticos sostienen que los efectos nocivos de estos superan sus beneficios: </a:t>
            </a:r>
          </a:p>
          <a:p>
            <a:pPr marL="171450" indent="-171450">
              <a:buFont typeface="Arial" panose="020B0604020202020204" pitchFamily="34" charset="0"/>
              <a:buChar char="•"/>
            </a:pPr>
            <a:r>
              <a:rPr lang="es-ES" dirty="0"/>
              <a:t>Desarrollo de </a:t>
            </a:r>
            <a:r>
              <a:rPr lang="es-ES" b="1" dirty="0"/>
              <a:t>resistencia genética </a:t>
            </a:r>
            <a:r>
              <a:rPr lang="es-ES" dirty="0"/>
              <a:t>a pesticidas en organismos plaga. Los insectos dentro de 5 a 10 años, pueden desarrollar inmunidad a plaguicidas. </a:t>
            </a:r>
          </a:p>
          <a:p>
            <a:pPr marL="171450" indent="-171450">
              <a:buFont typeface="Arial" panose="020B0604020202020204" pitchFamily="34" charset="0"/>
              <a:buChar char="•"/>
            </a:pPr>
            <a:r>
              <a:rPr lang="es-ES" dirty="0"/>
              <a:t>Pueden poner a los agricultores en un </a:t>
            </a:r>
            <a:r>
              <a:rPr lang="es-ES" b="1" dirty="0"/>
              <a:t>gasto económico</a:t>
            </a:r>
            <a:r>
              <a:rPr lang="es-ES" dirty="0"/>
              <a:t>, porque tienen que pagar más y más a fin de controlar las plagas.</a:t>
            </a:r>
          </a:p>
          <a:p>
            <a:pPr marL="171450" indent="-171450">
              <a:buFont typeface="Arial" panose="020B0604020202020204" pitchFamily="34" charset="0"/>
              <a:buChar char="•"/>
            </a:pPr>
            <a:r>
              <a:rPr lang="es-ES" dirty="0"/>
              <a:t>Algunos insecticidas </a:t>
            </a:r>
            <a:r>
              <a:rPr lang="es-ES" b="1" dirty="0"/>
              <a:t>matan depredadores naturales </a:t>
            </a:r>
            <a:r>
              <a:rPr lang="es-ES" dirty="0"/>
              <a:t>y parásitos que ayuda a controlar las poblaciones de plagas. Algunos pesticidas dañan la vida silvestre. De acuerdo con El Servicio de Pesca y Vida Silvestre de los Estados Unidos, cada año, algunos de los pesticidas aplicados a los cultivos envenenan a las colonias de abejas, de las cuales dependemos para la polinización de muchos cultivos. </a:t>
            </a:r>
          </a:p>
          <a:p>
            <a:pPr marL="171450" indent="-171450">
              <a:buFont typeface="Arial" panose="020B0604020202020204" pitchFamily="34" charset="0"/>
              <a:buChar char="•"/>
            </a:pPr>
            <a:r>
              <a:rPr lang="es-ES" dirty="0"/>
              <a:t>Los pesticidas que se aplican de manera ineficiente </a:t>
            </a:r>
            <a:r>
              <a:rPr lang="es-ES" b="1" dirty="0"/>
              <a:t>contaminan el ambiente</a:t>
            </a:r>
            <a:r>
              <a:rPr lang="es-ES" dirty="0"/>
              <a:t>. Terminan en el aire, el agua superficial, el agua subterránea, los sedimentos del fondo, alimentos y organismos no objetivo, incluidos los humanos.</a:t>
            </a:r>
          </a:p>
          <a:p>
            <a:pPr marL="171450" indent="-171450">
              <a:buFont typeface="Arial" panose="020B0604020202020204" pitchFamily="34" charset="0"/>
              <a:buChar char="•"/>
            </a:pPr>
            <a:r>
              <a:rPr lang="es-ES" dirty="0"/>
              <a:t>Algunos pesticidas </a:t>
            </a:r>
            <a:r>
              <a:rPr lang="es-ES" b="1" dirty="0"/>
              <a:t>amenazan la salud humana.</a:t>
            </a:r>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11</a:t>
            </a:fld>
            <a:endParaRPr lang="en-US" noProof="0" dirty="0"/>
          </a:p>
        </p:txBody>
      </p:sp>
    </p:spTree>
    <p:extLst>
      <p:ext uri="{BB962C8B-B14F-4D97-AF65-F5344CB8AC3E}">
        <p14:creationId xmlns:p14="http://schemas.microsoft.com/office/powerpoint/2010/main" val="1276966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12</a:t>
            </a:fld>
            <a:endParaRPr lang="en-US" noProof="0" dirty="0"/>
          </a:p>
        </p:txBody>
      </p:sp>
    </p:spTree>
    <p:extLst>
      <p:ext uri="{BB962C8B-B14F-4D97-AF65-F5344CB8AC3E}">
        <p14:creationId xmlns:p14="http://schemas.microsoft.com/office/powerpoint/2010/main" val="2779272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Aunque la agricultura industrializada ha proporcionado muchos beneficios, los analistas señalan que tiene impactos ambientales nocivos que cualquier</a:t>
            </a:r>
          </a:p>
          <a:p>
            <a:r>
              <a:rPr lang="es-ES" dirty="0"/>
              <a:t>Otra actividad humana (Ver la figura de diapositiva). Estos efectos ambientales pueden limitar la producción futura de alimentos.</a:t>
            </a:r>
          </a:p>
          <a:p>
            <a:r>
              <a:rPr lang="es-ES" dirty="0"/>
              <a:t>Según un estudio realizado por 27 expertos reunidos por el Programa de las Naciones Unidas para el Medio Ambiente (PNUMA), la agricultura usa cantidades masivas de los recursos del mundo y tiene un alto impacto ambiental. Usa aproximadamente el 70% del agua dulce de los acuíferos y aguas superficiales, en todo el mundo. También utiliza alrededor del 38% de la tierra productiva del mundo, emite alrededor del 25% de gases de efecto invernadero, y produce alrededor del 60% de todos los contaminantes del agua. Por tanto la agricultura industrializada es insostenible tanto  ambiental como económica.</a:t>
            </a:r>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13</a:t>
            </a:fld>
            <a:endParaRPr lang="en-US" noProof="0" dirty="0"/>
          </a:p>
        </p:txBody>
      </p:sp>
    </p:spTree>
    <p:extLst>
      <p:ext uri="{BB962C8B-B14F-4D97-AF65-F5344CB8AC3E}">
        <p14:creationId xmlns:p14="http://schemas.microsoft.com/office/powerpoint/2010/main" val="3624888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a:xfrm>
            <a:off x="685800" y="4400549"/>
            <a:ext cx="5486400" cy="3876347"/>
          </a:xfrm>
        </p:spPr>
        <p:txBody>
          <a:bodyPr/>
          <a:lstStyle/>
          <a:p>
            <a:r>
              <a:rPr lang="es-ES" dirty="0"/>
              <a:t>La biodiversidad y algunos servicios del ecosistema están amenazados cuando se talan los bosques y cuando las tierras de cultivo reemplazan pastizales para producir alimentos y biocombustible.</a:t>
            </a:r>
          </a:p>
          <a:p>
            <a:r>
              <a:rPr lang="es-ES" dirty="0"/>
              <a:t>Por ejemplo, una de las amenazas para la biodiversidad del mundo está ocurriendo en Brasil. Grandes áreas de bosque tropical en su cuenca amazónica está siendo quemada o limpiada para ranchos ganaderos, grandes plantaciones de soya cultivadas para alimento para ganado  y caña de azúcar utilizada para hacer</a:t>
            </a:r>
          </a:p>
          <a:p>
            <a:r>
              <a:rPr lang="es-ES" dirty="0"/>
              <a:t>combustible de etanol para automóviles. </a:t>
            </a:r>
          </a:p>
          <a:p>
            <a:r>
              <a:rPr lang="es-EC" dirty="0"/>
              <a:t>Un problema relacionado es la pérdida creciente de </a:t>
            </a:r>
            <a:r>
              <a:rPr lang="es-EC" dirty="0" err="1"/>
              <a:t>agrobiodiversidad</a:t>
            </a:r>
            <a:r>
              <a:rPr lang="es-EC" dirty="0"/>
              <a:t>. Por ejemplo, India plantaba 30,000 variedades de arroz. Ahora más del 75%de su producción de arroz viene en solo 10 variedades. En los Estados Unidos, alrededor del 97% de variedades disponibles para los agricultores en la década de 1940 ya no existen.</a:t>
            </a:r>
          </a:p>
          <a:p>
            <a:r>
              <a:rPr lang="es-EC" dirty="0"/>
              <a:t>El banco de semillas más grande del mundo es la semilla global subterránea de </a:t>
            </a:r>
            <a:r>
              <a:rPr lang="es-EC" dirty="0" err="1"/>
              <a:t>Svalbard</a:t>
            </a:r>
            <a:r>
              <a:rPr lang="es-EC" dirty="0"/>
              <a:t> </a:t>
            </a:r>
            <a:r>
              <a:rPr lang="es-EC" dirty="0" err="1"/>
              <a:t>Vault</a:t>
            </a:r>
            <a:r>
              <a:rPr lang="es-EC" dirty="0"/>
              <a:t>, la llamada "bóveda de semillas del día del juicio final”. Esta siendo</a:t>
            </a:r>
          </a:p>
          <a:p>
            <a:r>
              <a:rPr lang="es-EC" dirty="0"/>
              <a:t>abastecido con duplicados de gran parte de la semilla del mundo. Sin embargo, las semillas de muchas plantas no se pueden almacenar. exitosamente porque no permanecen vivas indefinidamente, deben ser plantados y germinados periódicamente, y se deben recolectar nuevas semillas para almacenamiento. A menos que esto se haga regularmente, los bancos de semillas se convierten en semillas de morgues.</a:t>
            </a:r>
          </a:p>
          <a:p>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14</a:t>
            </a:fld>
            <a:endParaRPr lang="en-US" noProof="0" dirty="0"/>
          </a:p>
        </p:txBody>
      </p:sp>
    </p:spTree>
    <p:extLst>
      <p:ext uri="{BB962C8B-B14F-4D97-AF65-F5344CB8AC3E}">
        <p14:creationId xmlns:p14="http://schemas.microsoft.com/office/powerpoint/2010/main" val="3238947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15</a:t>
            </a:fld>
            <a:endParaRPr lang="en-US" noProof="0" dirty="0"/>
          </a:p>
        </p:txBody>
      </p:sp>
    </p:spTree>
    <p:extLst>
      <p:ext uri="{BB962C8B-B14F-4D97-AF65-F5344CB8AC3E}">
        <p14:creationId xmlns:p14="http://schemas.microsoft.com/office/powerpoint/2010/main" val="375645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Aunque la ingeniería genética podría ayudar a mejorar los alimentos, ha surgido controversia sobre el uso de esta tecnología. Quizás el problema más preocupante es que muchos de nosotros estamos consumiendo diariamente organismos (productos) genéticamente modificados (OGM), sabemos poco sobre los efectos de salud a largo plazo. Por ejemplo, un tipo de OGM hace uso de </a:t>
            </a:r>
            <a:r>
              <a:rPr lang="es-ES" dirty="0" err="1"/>
              <a:t>bacillus</a:t>
            </a:r>
            <a:r>
              <a:rPr lang="es-ES" dirty="0"/>
              <a:t> </a:t>
            </a:r>
            <a:r>
              <a:rPr lang="es-ES" dirty="0" err="1"/>
              <a:t>thuringiensis</a:t>
            </a:r>
            <a:r>
              <a:rPr lang="es-ES" dirty="0"/>
              <a:t>, una bacteria natural del suelo con un gen, conocido como </a:t>
            </a:r>
            <a:r>
              <a:rPr lang="es-ES" dirty="0" err="1"/>
              <a:t>Bt</a:t>
            </a:r>
            <a:r>
              <a:rPr lang="es-ES" dirty="0"/>
              <a:t>, que produce un químico tóxico para algunos Insectos. Este gen ha sido insertado en plantas de maíz que luego incorporan la toxina </a:t>
            </a:r>
            <a:r>
              <a:rPr lang="es-ES" dirty="0" err="1"/>
              <a:t>Bt</a:t>
            </a:r>
            <a:r>
              <a:rPr lang="es-ES" dirty="0"/>
              <a:t> en sus hojas, haciéndolas resistente al daño por ciertos insectos. Los informes sobre el estado de los OGM indican que los cultivos transgénicos con toxinas </a:t>
            </a:r>
            <a:r>
              <a:rPr lang="es-ES" dirty="0" err="1"/>
              <a:t>Bt</a:t>
            </a:r>
            <a:r>
              <a:rPr lang="es-ES" dirty="0"/>
              <a:t> podrían amenazar la salud de humanos al desencadenar una respuesta inflamatoria que conduce a enfermedades como diabetes y enfermedades del corazón.</a:t>
            </a:r>
          </a:p>
          <a:p>
            <a:r>
              <a:rPr lang="es-ES" dirty="0"/>
              <a:t>Algunos cultivos transgénicos están diseñados para permitir el uso de herbicidas, que podrían ser parte de la razón de la disminución de las poblaciones de mariposas monarca y otros polinizadores con Pérdidas globales  de biodiversidad. </a:t>
            </a:r>
          </a:p>
          <a:p>
            <a:r>
              <a:rPr lang="es-ES" dirty="0"/>
              <a:t>Se sabe que los cultivos genéticamente modificados se propagan a especies no modificadas genéticamente. Esto podría resultar en híbridos con variedades de cultivos silvestres, lo que podría reducir la Biodiversidad genética natural de las cepas silvestres. </a:t>
            </a:r>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16</a:t>
            </a:fld>
            <a:endParaRPr lang="en-US" noProof="0" dirty="0"/>
          </a:p>
        </p:txBody>
      </p:sp>
    </p:spTree>
    <p:extLst>
      <p:ext uri="{BB962C8B-B14F-4D97-AF65-F5344CB8AC3E}">
        <p14:creationId xmlns:p14="http://schemas.microsoft.com/office/powerpoint/2010/main" val="985803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Unos 64 países requieren que las etiquetas de los alimentos identifiquen</a:t>
            </a:r>
          </a:p>
          <a:p>
            <a:r>
              <a:rPr lang="es-ES" dirty="0"/>
              <a:t>contenido de alimentos genéticamente modificado. En 2016 USA aprobó una ley que exige etiquetas de contenido de GMO.</a:t>
            </a:r>
          </a:p>
          <a:p>
            <a:r>
              <a:rPr lang="es-ES" dirty="0"/>
              <a:t>Sin embargo, permite a los fabricantes de alimentos tres opciones: un símbolo, una etiqueta o un código de barras digital que permite a los compradores lea las etiquetas en sus teléfonos inteligentes. Muchos consumidores se oponen a tener que usar un teléfono inteligente para escanear una barra código para obtener esta información porque un tercio de los EE. UU. son de bajos ingresos y ancianos: no tienen teléfonos inteligentes. Además, la mayoría de los compradores no es probable que se tomen el tiempo de escanear códigos de barras para todos los artículos que compran.</a:t>
            </a:r>
          </a:p>
          <a:p>
            <a:r>
              <a:rPr lang="es-ES" dirty="0"/>
              <a:t>Se requiere más control y pruebas, para comprender mejor el riesgo ecológico y para la salud.</a:t>
            </a:r>
          </a:p>
          <a:p>
            <a:r>
              <a:rPr lang="es-ES" dirty="0"/>
              <a:t>En el Ecuador consumimos productos </a:t>
            </a:r>
            <a:r>
              <a:rPr lang="es-ES" dirty="0" err="1"/>
              <a:t>GMOs</a:t>
            </a:r>
            <a:r>
              <a:rPr lang="es-ES" dirty="0"/>
              <a:t> o </a:t>
            </a:r>
            <a:r>
              <a:rPr lang="es-ES" dirty="0" err="1"/>
              <a:t>tambén</a:t>
            </a:r>
            <a:r>
              <a:rPr lang="es-ES" dirty="0"/>
              <a:t> llamados transgénicos. </a:t>
            </a:r>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17</a:t>
            </a:fld>
            <a:endParaRPr lang="en-US" noProof="0" dirty="0"/>
          </a:p>
        </p:txBody>
      </p:sp>
    </p:spTree>
    <p:extLst>
      <p:ext uri="{BB962C8B-B14F-4D97-AF65-F5344CB8AC3E}">
        <p14:creationId xmlns:p14="http://schemas.microsoft.com/office/powerpoint/2010/main" val="1284055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18</a:t>
            </a:fld>
            <a:endParaRPr lang="en-US" noProof="0" dirty="0"/>
          </a:p>
        </p:txBody>
      </p:sp>
    </p:spTree>
    <p:extLst>
      <p:ext uri="{BB962C8B-B14F-4D97-AF65-F5344CB8AC3E}">
        <p14:creationId xmlns:p14="http://schemas.microsoft.com/office/powerpoint/2010/main" val="2457242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seguridad alimentaria existe cuando "todas las personas, en todo momento, tienen condiciones físicas, sociales y económicas, acceso a alimentos suficientes, seguros y nutritivos que satisfagan sus necesidades dietéticas y alimentos.”(FAO, 1996). </a:t>
            </a:r>
          </a:p>
          <a:p>
            <a:r>
              <a:rPr lang="es-ES" dirty="0"/>
              <a:t>La pesca y la acuicultura contribuyen de manera significativa a la seguridad alimentaria y al sustento de millones de personas, como creadoras de empleo, proveedoras de alimentos nutritivos, generadoras de ingresos y crecimiento económico a través de la cosecha, procesamiento y comercialización de pescado. Varios los países, incluidas muchas economías menos avanzadas, dependen de estos sectores para sus beneficios sociales, económicos y nutricionales.</a:t>
            </a:r>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19</a:t>
            </a:fld>
            <a:endParaRPr lang="en-US" noProof="0" dirty="0"/>
          </a:p>
        </p:txBody>
      </p:sp>
    </p:spTree>
    <p:extLst>
      <p:ext uri="{BB962C8B-B14F-4D97-AF65-F5344CB8AC3E}">
        <p14:creationId xmlns:p14="http://schemas.microsoft.com/office/powerpoint/2010/main" val="293584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2</a:t>
            </a:fld>
            <a:endParaRPr lang="en-US" noProof="0" dirty="0"/>
          </a:p>
        </p:txBody>
      </p:sp>
    </p:spTree>
    <p:extLst>
      <p:ext uri="{BB962C8B-B14F-4D97-AF65-F5344CB8AC3E}">
        <p14:creationId xmlns:p14="http://schemas.microsoft.com/office/powerpoint/2010/main" val="3704189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a:xfrm>
            <a:off x="685800" y="4416316"/>
            <a:ext cx="5486400" cy="3600450"/>
          </a:xfrm>
        </p:spPr>
        <p:txBody>
          <a:bodyPr/>
          <a:lstStyle/>
          <a:p>
            <a:r>
              <a:rPr lang="es-ES" dirty="0"/>
              <a:t>La acuicultura también puede destruir o degradar los ecosistemas acuáticos,</a:t>
            </a:r>
          </a:p>
          <a:p>
            <a:r>
              <a:rPr lang="es-ES" dirty="0"/>
              <a:t>particularmente los manglares.</a:t>
            </a:r>
          </a:p>
          <a:p>
            <a:r>
              <a:rPr lang="es-ES" dirty="0"/>
              <a:t>Desde que la acuicultura comenzó a crecer rápidamente en 1990, más</a:t>
            </a:r>
          </a:p>
          <a:p>
            <a:r>
              <a:rPr lang="es-ES" dirty="0"/>
              <a:t>de 500,000 hectáreas de alta productividad el bosque de manglar ha sido talado para camaroneras. Esto representa una pérdida de biodiversidad y valiosos servicios </a:t>
            </a:r>
            <a:r>
              <a:rPr lang="es-ES" dirty="0" err="1"/>
              <a:t>ecosistémicos</a:t>
            </a:r>
            <a:r>
              <a:rPr lang="es-ES" dirty="0"/>
              <a:t> como el control natural de inundaciones en estas zonas costeras sensibles áreas que se espera que experimenten inundaciones severas porque</a:t>
            </a:r>
          </a:p>
          <a:p>
            <a:r>
              <a:rPr lang="es-ES" dirty="0"/>
              <a:t>del aumento del nivel del mar causado por el cambio climático.</a:t>
            </a:r>
          </a:p>
          <a:p>
            <a:r>
              <a:rPr lang="es-ES" b="1" dirty="0"/>
              <a:t>Acuicultura en manglares</a:t>
            </a:r>
          </a:p>
          <a:p>
            <a:r>
              <a:rPr lang="es-ES" dirty="0"/>
              <a:t>Claude E. </a:t>
            </a:r>
            <a:r>
              <a:rPr lang="es-ES" dirty="0" err="1"/>
              <a:t>Boyd</a:t>
            </a:r>
            <a:r>
              <a:rPr lang="es-ES" dirty="0"/>
              <a:t> indica que los manglares son importantes en el control de la erosión y actúan como cortavientos, son lugares de desove para diversas especies marinas, son utilizados por aves migratorias y tienen otras características que los hacen componentes importantes de los ambientes costeros en los que ocurren.</a:t>
            </a:r>
          </a:p>
          <a:p>
            <a:r>
              <a:rPr lang="es-ES" dirty="0"/>
              <a:t>Si bien se construyeron muchas granjas camaroneras en América Latina y Asia en los manglares en el pasado, una nueva ética se ha extendido por la industria y ha sido adoptado por reguladores en naciones que ahora entienden la importancia de los manglares.</a:t>
            </a:r>
          </a:p>
          <a:p>
            <a:endParaRPr lang="es-ES" i="1" dirty="0"/>
          </a:p>
          <a:p>
            <a:r>
              <a:rPr lang="es-ES" i="1" dirty="0"/>
              <a:t>Las granjas de camarones deben ubicarse no solo fuera de los manglares sino también de humedales que tienen un valor ecológico significativo. </a:t>
            </a:r>
          </a:p>
          <a:p>
            <a:endParaRPr lang="es-ES" dirty="0"/>
          </a:p>
          <a:p>
            <a:endParaRPr lang="es-ES" b="1"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20</a:t>
            </a:fld>
            <a:endParaRPr lang="en-US" noProof="0" dirty="0"/>
          </a:p>
        </p:txBody>
      </p:sp>
    </p:spTree>
    <p:extLst>
      <p:ext uri="{BB962C8B-B14F-4D97-AF65-F5344CB8AC3E}">
        <p14:creationId xmlns:p14="http://schemas.microsoft.com/office/powerpoint/2010/main" val="1153036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sistemas acuícolas se pueden clasificar en tres métodos: 1) extensivo, 2) </a:t>
            </a:r>
            <a:r>
              <a:rPr lang="es-ES" dirty="0" err="1"/>
              <a:t>semi</a:t>
            </a:r>
            <a:r>
              <a:rPr lang="es-ES" dirty="0"/>
              <a:t>-intensivo y 3) intensivo (Ver Cuadro diapositiva).</a:t>
            </a:r>
            <a:br>
              <a:rPr lang="es-ES" dirty="0"/>
            </a:br>
            <a:r>
              <a:rPr lang="es-ES" dirty="0"/>
              <a:t/>
            </a:r>
            <a:br>
              <a:rPr lang="es-ES" dirty="0"/>
            </a:br>
            <a:r>
              <a:rPr lang="es-ES" dirty="0"/>
              <a:t>La producción camaronera en el Ecuador es en gran medida </a:t>
            </a:r>
            <a:r>
              <a:rPr lang="es-ES" dirty="0" err="1"/>
              <a:t>semi</a:t>
            </a:r>
            <a:r>
              <a:rPr lang="es-ES" dirty="0"/>
              <a:t>-intensiva, representando un menor impacto en el ambiente. La actividad acuícola en el país la desarrollan tanto pequeños como grandes productores.</a:t>
            </a:r>
            <a:br>
              <a:rPr lang="es-ES" dirty="0"/>
            </a:br>
            <a:r>
              <a:rPr lang="es-ES" dirty="0"/>
              <a:t/>
            </a:r>
            <a:br>
              <a:rPr lang="es-ES" dirty="0"/>
            </a:br>
            <a:r>
              <a:rPr lang="es-ES" dirty="0"/>
              <a:t>Los rendimientos varían enormemente de una camaronera a otra y de un año a otro, dependiendo del método aplicado en la producción.</a:t>
            </a:r>
            <a:br>
              <a:rPr lang="es-ES" dirty="0"/>
            </a:br>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21</a:t>
            </a:fld>
            <a:endParaRPr lang="en-US" noProof="0" dirty="0"/>
          </a:p>
        </p:txBody>
      </p:sp>
    </p:spTree>
    <p:extLst>
      <p:ext uri="{BB962C8B-B14F-4D97-AF65-F5344CB8AC3E}">
        <p14:creationId xmlns:p14="http://schemas.microsoft.com/office/powerpoint/2010/main" val="1020885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dirty="0"/>
              <a:t>Los principales problemas están relacionados con los insumos que se usan para la producción acuícola. Por ejemplo, una alta proporción de los nutrientes en la alimentación de camarones terminan como desechos, y estos desechos (efluentes) se descargan en el estuario en niveles concentrados que pueden causar un rápido deterioro en la calidad del agua.</a:t>
            </a:r>
          </a:p>
          <a:p>
            <a:r>
              <a:rPr lang="es-EC" dirty="0"/>
              <a:t>Los estanques de camarones contienen niveles más altos de nutrientes, demanda biológica de oxígeno (DBO) y salinidad que las aguas </a:t>
            </a:r>
            <a:r>
              <a:rPr lang="es-EC" dirty="0" err="1"/>
              <a:t>estuarinas</a:t>
            </a:r>
            <a:r>
              <a:rPr lang="es-EC" dirty="0"/>
              <a:t> fuera de los estanques. </a:t>
            </a:r>
          </a:p>
          <a:p>
            <a:r>
              <a:rPr lang="es-EC" dirty="0"/>
              <a:t>El uso de antibióticos es un problema a largo plazo.</a:t>
            </a:r>
            <a:r>
              <a:rPr lang="es-ES" dirty="0"/>
              <a:t> Los antibióticos son compuestos de origen microbiano que matan o inhiben el crecimiento de otros microorganismos. El problema es que al matar un cierto tipo de microorganismos desfavorables también eliminan la biota de los favorables. </a:t>
            </a:r>
            <a:endParaRPr lang="es-EC" dirty="0"/>
          </a:p>
          <a:p>
            <a:endParaRPr lang="es-EC" dirty="0"/>
          </a:p>
          <a:p>
            <a:r>
              <a:rPr lang="es-ES" dirty="0"/>
              <a:t>Sin embargo, un número creciente de </a:t>
            </a:r>
            <a:r>
              <a:rPr lang="es-ES" b="1" dirty="0" err="1"/>
              <a:t>probióticos</a:t>
            </a:r>
            <a:r>
              <a:rPr lang="es-ES" dirty="0"/>
              <a:t> comerciales están siendo ofrecidos para satisfacer la demanda de prácticas ambientalmente amigables para el desarrollo de una acuacultura sustentable. </a:t>
            </a:r>
          </a:p>
          <a:p>
            <a:r>
              <a:rPr lang="es-ES" dirty="0"/>
              <a:t>Entre las ventajas del uso de </a:t>
            </a:r>
            <a:r>
              <a:rPr lang="es-ES" dirty="0" err="1"/>
              <a:t>probióticos</a:t>
            </a:r>
            <a:r>
              <a:rPr lang="es-ES" dirty="0"/>
              <a:t> en la acuicultura se consideran: modificar y manipular la población de microbiana en el ambiente de los estanques; y reducir o eliminar los microorganismos patogénicos para mejorar el crecimiento y la supervivencia de las especies en cultivo.</a:t>
            </a:r>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22</a:t>
            </a:fld>
            <a:endParaRPr lang="en-US" noProof="0" dirty="0"/>
          </a:p>
        </p:txBody>
      </p:sp>
    </p:spTree>
    <p:extLst>
      <p:ext uri="{BB962C8B-B14F-4D97-AF65-F5344CB8AC3E}">
        <p14:creationId xmlns:p14="http://schemas.microsoft.com/office/powerpoint/2010/main" val="3262864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acuicultura produce alrededor del 42% de los mariscos del mundo.</a:t>
            </a:r>
          </a:p>
          <a:p>
            <a:r>
              <a:rPr lang="es-ES" dirty="0"/>
              <a:t>y está creciendo rápidamente El Banco Mundial proyectó que por</a:t>
            </a:r>
          </a:p>
          <a:p>
            <a:r>
              <a:rPr lang="es-ES" dirty="0"/>
              <a:t>2030, la acuicultura producirá el 62% de todos los mariscos. </a:t>
            </a:r>
          </a:p>
          <a:p>
            <a:endParaRPr lang="es-ES" dirty="0"/>
          </a:p>
          <a:p>
            <a:r>
              <a:rPr lang="es-EC" dirty="0"/>
              <a:t>En el 2000, cuando el virus de la mancha blanca mermó la producción camaronera del país, el sector se redujo un 30% y solo unas 1 200 fincas decidieron continuar con esta actividad productiva. La recuperación es evidente, el aumento en producción y en exportaciones. Se comenzó a usar un sistema de producción de baja densidad en el que se siembran de ocho a 15 larvas por metro3 y el precio del producto se duplicó. </a:t>
            </a:r>
            <a:br>
              <a:rPr lang="es-EC" dirty="0"/>
            </a:br>
            <a:endParaRPr lang="es-ES"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23</a:t>
            </a:fld>
            <a:endParaRPr lang="en-US" noProof="0" dirty="0"/>
          </a:p>
        </p:txBody>
      </p:sp>
    </p:spTree>
    <p:extLst>
      <p:ext uri="{BB962C8B-B14F-4D97-AF65-F5344CB8AC3E}">
        <p14:creationId xmlns:p14="http://schemas.microsoft.com/office/powerpoint/2010/main" val="2120879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Los impactos ambientales y humanos de las camaroneras en el Ecuador</a:t>
            </a:r>
            <a:endParaRPr lang="es-ES" dirty="0"/>
          </a:p>
          <a:p>
            <a:r>
              <a:rPr lang="es-ES" dirty="0"/>
              <a:t>Los impactos ambientales de la </a:t>
            </a:r>
            <a:r>
              <a:rPr lang="es-ES" dirty="0" err="1"/>
              <a:t>camaronicultura</a:t>
            </a:r>
            <a:r>
              <a:rPr lang="es-ES" dirty="0"/>
              <a:t> se pueden dividir en dos categorías,</a:t>
            </a:r>
          </a:p>
          <a:p>
            <a:r>
              <a:rPr lang="es-ES" dirty="0"/>
              <a:t>El daño ambiental y la perturbación ecológica causada por la remoción de manglares y las alteraciones ecológicas causadas por operaciones cotidianas de las granjas camaroneras.</a:t>
            </a:r>
          </a:p>
          <a:p>
            <a:r>
              <a:rPr lang="es-ES" dirty="0"/>
              <a:t>Es probable que el mayor impacto ambiental negativo de la </a:t>
            </a:r>
            <a:r>
              <a:rPr lang="es-ES" dirty="0" err="1"/>
              <a:t>camaronicultura</a:t>
            </a:r>
            <a:r>
              <a:rPr lang="es-ES" dirty="0"/>
              <a:t> en Ecuador es la pérdida de manglares y las funciones ecológicas que proporcionan, pero muchas otras prácticas de cultivo de camarones son una causa de preocupación </a:t>
            </a:r>
            <a:r>
              <a:rPr lang="es-ES" dirty="0" err="1"/>
              <a:t>ecologíca</a:t>
            </a:r>
            <a:r>
              <a:rPr lang="es-ES" dirty="0"/>
              <a:t> sobretodo del estuario del Guayas.</a:t>
            </a:r>
            <a:endParaRPr lang="es-EC" dirty="0"/>
          </a:p>
          <a:p>
            <a:endParaRPr lang="es-ES"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24</a:t>
            </a:fld>
            <a:endParaRPr lang="en-US" noProof="0" dirty="0"/>
          </a:p>
        </p:txBody>
      </p:sp>
    </p:spTree>
    <p:extLst>
      <p:ext uri="{BB962C8B-B14F-4D97-AF65-F5344CB8AC3E}">
        <p14:creationId xmlns:p14="http://schemas.microsoft.com/office/powerpoint/2010/main" val="1925001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F6DE8F2A-B3D4-43F2-B39B-CD77F64A1950}" type="slidenum">
              <a:rPr lang="en-US" noProof="0" smtClean="0"/>
              <a:t>25</a:t>
            </a:fld>
            <a:endParaRPr lang="en-US" noProof="0" dirty="0"/>
          </a:p>
        </p:txBody>
      </p:sp>
      <p:sp>
        <p:nvSpPr>
          <p:cNvPr id="5" name="Marcador de notas 4"/>
          <p:cNvSpPr>
            <a:spLocks noGrp="1"/>
          </p:cNvSpPr>
          <p:nvPr>
            <p:ph type="body" sz="quarter" idx="11"/>
          </p:nvPr>
        </p:nvSpPr>
        <p:spPr/>
        <p:txBody>
          <a:bodyPr/>
          <a:lstStyle/>
          <a:p>
            <a:r>
              <a:rPr lang="es-EC" dirty="0"/>
              <a:t>La sostenibilidad de los recursos acuícolas requiere de un buen manejo para la recuperación de especies </a:t>
            </a:r>
            <a:r>
              <a:rPr lang="es-EC" dirty="0" err="1"/>
              <a:t>bioacuáticas</a:t>
            </a:r>
            <a:r>
              <a:rPr lang="es-EC" dirty="0"/>
              <a:t>, de las cuales depende la seguridad alimentaria de la población.</a:t>
            </a:r>
          </a:p>
          <a:p>
            <a:endParaRPr lang="es-EC" dirty="0"/>
          </a:p>
          <a:p>
            <a:r>
              <a:rPr lang="es-EC" dirty="0"/>
              <a:t>En el Ecuador, hasta el año 2010, se contabilizaron 29 Acuerdos de uso sustentable y custodia del manglar entregados a usuarios ancestrales que suman un total de 25.000 hectáreas, evidenciando una mejora significativa tanto en la cobertura vegetal como en la recuperación de nichos ecológicos de manglar. De éstas, unas 10.800 has son concesiones a usuarios de manglar de la provincia del Guayas. Lo que representa el 41% del total de concesiones en el país. </a:t>
            </a:r>
          </a:p>
          <a:p>
            <a:r>
              <a:rPr lang="es-EC" dirty="0"/>
              <a:t> </a:t>
            </a:r>
          </a:p>
          <a:p>
            <a:endParaRPr lang="es-EC" dirty="0"/>
          </a:p>
        </p:txBody>
      </p:sp>
    </p:spTree>
    <p:extLst>
      <p:ext uri="{BB962C8B-B14F-4D97-AF65-F5344CB8AC3E}">
        <p14:creationId xmlns:p14="http://schemas.microsoft.com/office/powerpoint/2010/main" val="1166743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dirty="0"/>
              <a:t>Con la aportación del grupo de investigación en Acuicultura Sostenible de la Facultad de Ingeniería Marítima y Ciencias del Mar, se logró incrementar la producción artesanal por hectárea bajo condiciones amigables con el ecosistema de manglar, lo cual permitió un incremento en los ingresos familiares de las comunidades de Don Goyo del Golfo de Guayaquil, constituyendo en </a:t>
            </a:r>
            <a:r>
              <a:rPr lang="es-ES" dirty="0"/>
              <a:t>una mejora de las condiciones de vida de los habitantes del ecosistema manglar. </a:t>
            </a:r>
          </a:p>
          <a:p>
            <a:r>
              <a:rPr lang="es-EC" dirty="0"/>
              <a:t>El proyecto desarrollado por ESPOL, iniciado desde 2017 hasta la fecha, tiene como finalidad desarrollar buenas prácticas de manejo de cultivo en 3 sitios de la concesión Manglares Don Goyo, mediante un enfoque </a:t>
            </a:r>
            <a:r>
              <a:rPr lang="es-EC" dirty="0" err="1"/>
              <a:t>ecosistémico</a:t>
            </a:r>
            <a:r>
              <a:rPr lang="es-EC" dirty="0"/>
              <a:t>, como una estrategia para la integración de la actividad acuícola, que promueve el desarrollo sostenible y la capacidad de recuperación de los sistemas socio-ecológicos. </a:t>
            </a:r>
            <a:endParaRPr lang="es-EC"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C" dirty="0" smtClean="0"/>
              <a:t>Por lo antes mencionado, se realizaron capacitaciones </a:t>
            </a:r>
            <a:r>
              <a:rPr lang="es-EC" i="1" dirty="0" smtClean="0"/>
              <a:t>in situ</a:t>
            </a:r>
            <a:r>
              <a:rPr lang="es-EC" dirty="0" smtClean="0"/>
              <a:t> a los productores artesanales, además de implementar mejoras en los rendimientos de producción artesanal en el cultivo de camarón blanco. El efecto positivo sobre el ecosistema incluye el suministro de semillas (</a:t>
            </a:r>
            <a:r>
              <a:rPr lang="es-EC" dirty="0" err="1" smtClean="0"/>
              <a:t>Larvicultura</a:t>
            </a:r>
            <a:r>
              <a:rPr lang="es-EC" dirty="0" smtClean="0"/>
              <a:t>) para la repoblación de especies acuáticas sobreexplotadas y sobretodo una producción 100 % orgánica, sin el uso de químicos.</a:t>
            </a:r>
          </a:p>
          <a:p>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26</a:t>
            </a:fld>
            <a:endParaRPr lang="en-US" noProof="0" dirty="0"/>
          </a:p>
        </p:txBody>
      </p:sp>
    </p:spTree>
    <p:extLst>
      <p:ext uri="{BB962C8B-B14F-4D97-AF65-F5344CB8AC3E}">
        <p14:creationId xmlns:p14="http://schemas.microsoft.com/office/powerpoint/2010/main" val="138241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dirty="0" smtClean="0"/>
              <a:t>Mitad de la producción viene de granjas con sistemas de fabricas industrializadas, llamados operación concentrada de alimentación animal o ganadería intensiva.</a:t>
            </a:r>
          </a:p>
          <a:p>
            <a:r>
              <a:rPr lang="es-EC" dirty="0" smtClean="0"/>
              <a:t>La ganadería intensiva usa hormonas, </a:t>
            </a:r>
            <a:r>
              <a:rPr lang="es-EC" dirty="0" err="1" smtClean="0"/>
              <a:t>antiboticos</a:t>
            </a:r>
            <a:r>
              <a:rPr lang="es-EC" dirty="0" smtClean="0"/>
              <a:t> y balanceado y granos para acelerar el crecimiento.</a:t>
            </a:r>
          </a:p>
          <a:p>
            <a:r>
              <a:rPr lang="es-EC" dirty="0" smtClean="0"/>
              <a:t>Muchos países cultivan granos en </a:t>
            </a:r>
            <a:r>
              <a:rPr lang="es-EC" dirty="0" err="1" smtClean="0"/>
              <a:t>Africa</a:t>
            </a:r>
            <a:r>
              <a:rPr lang="es-EC" dirty="0" smtClean="0"/>
              <a:t> debido a su falta de terreno.</a:t>
            </a:r>
          </a:p>
          <a:p>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27</a:t>
            </a:fld>
            <a:endParaRPr lang="en-US" noProof="0" dirty="0"/>
          </a:p>
        </p:txBody>
      </p:sp>
    </p:spTree>
    <p:extLst>
      <p:ext uri="{BB962C8B-B14F-4D97-AF65-F5344CB8AC3E}">
        <p14:creationId xmlns:p14="http://schemas.microsoft.com/office/powerpoint/2010/main" val="896803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dirty="0" smtClean="0"/>
              <a:t>Carne y sus derivados son fuentes de proteínas de alta calidad.</a:t>
            </a:r>
          </a:p>
          <a:p>
            <a:r>
              <a:rPr lang="es-EC" dirty="0" smtClean="0"/>
              <a:t>Las 3 carnes más consumidas mundialmente son en orden, cerdo, pollo y res. </a:t>
            </a:r>
          </a:p>
          <a:p>
            <a:r>
              <a:rPr lang="es-EC" dirty="0" smtClean="0"/>
              <a:t>Al incrementar los ingresos en países en vías de desarrollo aumentará su consumo</a:t>
            </a:r>
          </a:p>
          <a:p>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28</a:t>
            </a:fld>
            <a:endParaRPr lang="en-US" noProof="0" dirty="0"/>
          </a:p>
        </p:txBody>
      </p:sp>
    </p:spTree>
    <p:extLst>
      <p:ext uri="{BB962C8B-B14F-4D97-AF65-F5344CB8AC3E}">
        <p14:creationId xmlns:p14="http://schemas.microsoft.com/office/powerpoint/2010/main" val="119927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3</a:t>
            </a:fld>
            <a:endParaRPr lang="en-US" noProof="0" dirty="0"/>
          </a:p>
        </p:txBody>
      </p:sp>
    </p:spTree>
    <p:extLst>
      <p:ext uri="{BB962C8B-B14F-4D97-AF65-F5344CB8AC3E}">
        <p14:creationId xmlns:p14="http://schemas.microsoft.com/office/powerpoint/2010/main" val="272272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C" dirty="0"/>
              <a:t>Aunque nunca ha habido tanto alimento como ahora muchas personas pasan hambre todos los días Por qué? Porque no tienen dinero para comprar alimento o un terreno para cultivarlo. Más de 1000 millones de personas viven con menos de un dólar al día. </a:t>
            </a:r>
            <a:r>
              <a:rPr lang="es-EC"/>
              <a:t>La Organización </a:t>
            </a:r>
            <a:r>
              <a:rPr lang="es-EC" dirty="0"/>
              <a:t>Mundial de la Salud dice que millones de niños mueren cada año, y que la razón principal es que no tienen suficiente comida.</a:t>
            </a:r>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4</a:t>
            </a:fld>
            <a:endParaRPr lang="en-US" noProof="0" dirty="0"/>
          </a:p>
        </p:txBody>
      </p:sp>
    </p:spTree>
    <p:extLst>
      <p:ext uri="{BB962C8B-B14F-4D97-AF65-F5344CB8AC3E}">
        <p14:creationId xmlns:p14="http://schemas.microsoft.com/office/powerpoint/2010/main" val="888461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Explicación foto:</a:t>
            </a:r>
          </a:p>
          <a:p>
            <a:r>
              <a:rPr lang="es-ES" dirty="0"/>
              <a:t>Este agricultor, que cosecha trigo en el medio oeste de los Estados Unidos, compra</a:t>
            </a:r>
          </a:p>
          <a:p>
            <a:r>
              <a:rPr lang="es-ES" dirty="0"/>
              <a:t>equipo pesado costoso y utiliza grandes cantidades de semillas, fertilizantes inorgánicos manufacturados y pesticidas y combustibles fósiles para producir el cultivo.</a:t>
            </a:r>
          </a:p>
          <a:p>
            <a:endParaRPr lang="es-ES" dirty="0"/>
          </a:p>
          <a:p>
            <a:endParaRPr lang="es-ES" b="1" dirty="0"/>
          </a:p>
          <a:p>
            <a:r>
              <a:rPr lang="es-ES" b="1" dirty="0"/>
              <a:t>Especialización alimentaria (3 granos de cultivo) </a:t>
            </a:r>
            <a:r>
              <a:rPr lang="es-ES" dirty="0"/>
              <a:t>viola el principio de sostenibilidad de la biodiversidad,  que requiere de una variedad de fuentes de  alimentos.</a:t>
            </a:r>
          </a:p>
          <a:p>
            <a:r>
              <a:rPr lang="es-ES" dirty="0"/>
              <a:t>A pesar de tal vulnerabilidad genética, desde 1960, hay un aumento asombroso en la producción mundial de alimentos de los tres principales sistemas con 3 principales avances tecnológicos: (1) el desarrollo del </a:t>
            </a:r>
            <a:r>
              <a:rPr lang="es-ES" b="1" dirty="0"/>
              <a:t>riego</a:t>
            </a:r>
            <a:r>
              <a:rPr lang="es-ES" dirty="0"/>
              <a:t>, una mezcla de métodos por los cuales se suministra agua a cultivos por medios artificiales; (2</a:t>
            </a:r>
            <a:r>
              <a:rPr lang="es-ES" b="1" dirty="0"/>
              <a:t>) fertilizantes sintéticos:</a:t>
            </a:r>
          </a:p>
          <a:p>
            <a:r>
              <a:rPr lang="es-ES" dirty="0"/>
              <a:t>productos químicos fabricados que contienen nutrientes como nitrógeno, fósforo, potasio, calcio y varios otros; y (3) </a:t>
            </a:r>
            <a:r>
              <a:rPr lang="es-ES" b="1" dirty="0"/>
              <a:t>pesticidas sintéticos</a:t>
            </a:r>
            <a:r>
              <a:rPr lang="es-ES" dirty="0"/>
              <a:t>: productos químicos fabricados para matar o controlar poblaciones de organismos que interferir con la producción de cultivos.</a:t>
            </a:r>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5</a:t>
            </a:fld>
            <a:endParaRPr lang="en-US" noProof="0" dirty="0"/>
          </a:p>
        </p:txBody>
      </p:sp>
    </p:spTree>
    <p:extLst>
      <p:ext uri="{BB962C8B-B14F-4D97-AF65-F5344CB8AC3E}">
        <p14:creationId xmlns:p14="http://schemas.microsoft.com/office/powerpoint/2010/main" val="288136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6</a:t>
            </a:fld>
            <a:endParaRPr lang="en-US" noProof="0" dirty="0"/>
          </a:p>
        </p:txBody>
      </p:sp>
    </p:spTree>
    <p:extLst>
      <p:ext uri="{BB962C8B-B14F-4D97-AF65-F5344CB8AC3E}">
        <p14:creationId xmlns:p14="http://schemas.microsoft.com/office/powerpoint/2010/main" val="27576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7</a:t>
            </a:fld>
            <a:endParaRPr lang="en-US" noProof="0" dirty="0"/>
          </a:p>
        </p:txBody>
      </p:sp>
    </p:spTree>
    <p:extLst>
      <p:ext uri="{BB962C8B-B14F-4D97-AF65-F5344CB8AC3E}">
        <p14:creationId xmlns:p14="http://schemas.microsoft.com/office/powerpoint/2010/main" val="79889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los últimos años ha aumentado el uso de productos orgánicos, en la que se cultiva sin el uso de pesticidas sintéticos, fertilizantes sintéticos o semillas genéticamente modificadas. En los Estados Unidos, por ley, una etiqueta del 100 por ciento orgánico (o USDA </a:t>
            </a:r>
            <a:r>
              <a:rPr lang="es-ES" dirty="0" err="1"/>
              <a:t>Certified</a:t>
            </a:r>
            <a:r>
              <a:rPr lang="es-ES" dirty="0"/>
              <a:t> </a:t>
            </a:r>
            <a:r>
              <a:rPr lang="es-ES" dirty="0" err="1"/>
              <a:t>Organic</a:t>
            </a:r>
            <a:r>
              <a:rPr lang="es-ES" dirty="0"/>
              <a:t>) significa que un producto se produce solo por métodos orgánicos y contiene todo ingredientes orgánicos.</a:t>
            </a:r>
          </a:p>
          <a:p>
            <a:endParaRPr lang="es-ES" dirty="0"/>
          </a:p>
          <a:p>
            <a:r>
              <a:rPr lang="es-ES" dirty="0"/>
              <a:t>Los alimentos cultivados orgánicamente tienden a costar más que lo convencional, debido a que requieren de más trabajo.</a:t>
            </a:r>
          </a:p>
          <a:p>
            <a:endParaRPr lang="es-ES" dirty="0"/>
          </a:p>
          <a:p>
            <a:r>
              <a:rPr lang="es-ES" dirty="0"/>
              <a:t> </a:t>
            </a:r>
            <a:r>
              <a:rPr lang="es-ES" dirty="0" err="1"/>
              <a:t>Growing</a:t>
            </a:r>
            <a:r>
              <a:rPr lang="es-ES" dirty="0"/>
              <a:t> </a:t>
            </a:r>
            <a:r>
              <a:rPr lang="es-ES" dirty="0" err="1"/>
              <a:t>Power</a:t>
            </a:r>
            <a:r>
              <a:rPr lang="es-ES" dirty="0"/>
              <a:t> (Usar link </a:t>
            </a:r>
            <a:r>
              <a:rPr lang="es-ES" dirty="0" err="1"/>
              <a:t>dipositiva</a:t>
            </a:r>
            <a:r>
              <a:rPr lang="es-ES" dirty="0"/>
              <a:t> y ver video) se ha convertido en un bien conocido modelo de producción urbana de alimentos orgánicos. Los agricultores de </a:t>
            </a:r>
            <a:r>
              <a:rPr lang="es-ES" dirty="0" err="1"/>
              <a:t>Growing</a:t>
            </a:r>
            <a:r>
              <a:rPr lang="es-ES" dirty="0"/>
              <a:t> </a:t>
            </a:r>
            <a:r>
              <a:rPr lang="es-ES" dirty="0" err="1"/>
              <a:t>Power</a:t>
            </a:r>
            <a:r>
              <a:rPr lang="es-ES" dirty="0"/>
              <a:t> están aprendiendo </a:t>
            </a:r>
            <a:r>
              <a:rPr lang="es-ES" b="1" dirty="0"/>
              <a:t>Cómo usar métodos agrícolas sostenibles </a:t>
            </a:r>
            <a:r>
              <a:rPr lang="es-ES" dirty="0"/>
              <a:t>para obtener rendimientos de una variedad de cultivos orgánicos a precios asequibles.</a:t>
            </a:r>
          </a:p>
          <a:p>
            <a:endParaRPr lang="es-ES" dirty="0"/>
          </a:p>
          <a:p>
            <a:endParaRPr lang="es-EC" dirty="0"/>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8</a:t>
            </a:fld>
            <a:endParaRPr lang="en-US" noProof="0" dirty="0"/>
          </a:p>
        </p:txBody>
      </p:sp>
    </p:spTree>
    <p:extLst>
      <p:ext uri="{BB962C8B-B14F-4D97-AF65-F5344CB8AC3E}">
        <p14:creationId xmlns:p14="http://schemas.microsoft.com/office/powerpoint/2010/main" val="526950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F6DE8F2A-B3D4-43F2-B39B-CD77F64A1950}" type="slidenum">
              <a:rPr lang="en-US" noProof="0" smtClean="0"/>
              <a:t>9</a:t>
            </a:fld>
            <a:endParaRPr lang="en-US" noProof="0" dirty="0"/>
          </a:p>
        </p:txBody>
      </p:sp>
    </p:spTree>
    <p:extLst>
      <p:ext uri="{BB962C8B-B14F-4D97-AF65-F5344CB8AC3E}">
        <p14:creationId xmlns:p14="http://schemas.microsoft.com/office/powerpoint/2010/main" val="1600795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s-ES" noProof="0"/>
              <a:t>Haga clic para modificar el estilo de título del patrón</a:t>
            </a:r>
            <a:endParaRPr lang="en-US" noProof="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noProof="0"/>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s-ES" noProof="0"/>
              <a:t>Haga clic para modificar el estilo de título del patrón</a:t>
            </a:r>
            <a:endParaRPr lang="en-US" noProof="0"/>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s-ES" noProof="0"/>
              <a:t>Haga clic para modificar el estilo de título del patrón</a:t>
            </a:r>
            <a:endParaRPr lang="en-US" noProof="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‹Nº›</a:t>
            </a:fld>
            <a:endParaRPr lang="en-US" b="1" noProof="0"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tx1"/>
                </a:solidFill>
              </a:rPr>
              <a:pPr/>
              <a:t>‹Nº›</a:t>
            </a:fld>
            <a:endParaRPr lang="en-US" b="1" noProof="0"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s objetos">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‹Nº›</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s-ES" noProof="0"/>
              <a:t>Haga clic para modificar el estilo de título del patrón</a:t>
            </a:r>
            <a:endParaRPr lang="en-US" noProof="0"/>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‹Nº›</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s-ES" noProof="0"/>
              <a:t>Haga clic para modificar el estilo de título del patrón</a:t>
            </a:r>
            <a:endParaRPr lang="en-US" noProof="0"/>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n con título">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‹Nº›</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734043"/>
            <a:ext cx="3932237" cy="1089529"/>
          </a:xfrm>
        </p:spPr>
        <p:txBody>
          <a:bodyPr/>
          <a:lstStyle/>
          <a:p>
            <a:r>
              <a:rPr lang="es-ES" noProof="0"/>
              <a:t>Haga clic para modificar el estilo de título del patrón</a:t>
            </a:r>
            <a:endParaRPr lang="en-US" noProof="0"/>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noProof="0"/>
              <a:t>Haga clic en el icono para agregar una imagen</a:t>
            </a:r>
            <a:endParaRPr lang="en-US" noProof="0"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hasCustomPrompt="1"/>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noProof="0"/>
              <a:t>Edit Master text styles</a:t>
            </a:r>
          </a:p>
          <a:p>
            <a:pPr lvl="0"/>
            <a:endParaRPr lang="en-US" noProof="0"/>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noProof="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‹Nº›</a:t>
            </a:fld>
            <a:endParaRPr lang="en-US" b="1" noProof="0"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s-ES" noProof="0"/>
              <a:t>Haga clic para modificar el estilo de título del patrón</a:t>
            </a:r>
            <a:endParaRPr lang="en-US" noProof="0"/>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noProof="0"/>
              <a:t>Subtitle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noProof="0"/>
              <a:t>Title</a:t>
            </a:r>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noProof="0"/>
              <a:t>Thank You</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noProof="0"/>
              <a:t>Section Header 1</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‹Nº›</a:t>
            </a:fld>
            <a:endParaRPr lang="en-US" b="1" noProof="0"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noProof="0" dirty="0"/>
              <a:t>Insert Image</a:t>
            </a: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noProof="0"/>
              <a:t>Section Header 2</a:t>
            </a:r>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‹Nº›</a:t>
            </a:fld>
            <a:endParaRPr lang="en-US" b="1" noProof="0"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‹Nº›</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s-ES" noProof="0"/>
              <a:t>Haga clic para modificar el estilo de título del patrón</a:t>
            </a:r>
            <a:endParaRPr lang="en-US" noProof="0"/>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s-ES" noProof="0"/>
              <a:t>Haga clic para modificar el estilo de título del patrón</a:t>
            </a:r>
            <a:endParaRPr lang="en-US" noProof="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hasCustomPrompt="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s-ES" noProof="0"/>
              <a:t>Haga clic para modificar el estilo de título del patrón</a:t>
            </a:r>
            <a:endParaRPr lang="en-US" noProof="0"/>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ció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‹Nº›</a:t>
            </a:fld>
            <a:endParaRPr lang="en-US" b="1" noProof="0"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s-ES" noProof="0"/>
              <a:t>Haga clic para modificar el estilo de título del patrón</a:t>
            </a:r>
            <a:endParaRPr lang="en-US" noProof="0"/>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noProof="0"/>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noProof="0"/>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noProof="0"/>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s-ES" noProof="0"/>
              <a:t>Haga clic para modificar el estilo de título del patrón</a:t>
            </a:r>
            <a:endParaRPr lang="en-US" noProof="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s-ES" noProof="0"/>
              <a:t>Haga clic para modificar el estilo de título del patrón</a:t>
            </a:r>
            <a:endParaRPr lang="en-US" noProof="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US" noProof="0"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noProof="0" smtClean="0">
                <a:solidFill>
                  <a:schemeClr val="bg1"/>
                </a:solidFill>
              </a:rPr>
              <a:pPr/>
              <a:t>‹Nº›</a:t>
            </a:fld>
            <a:endParaRPr lang="en-US" b="1" noProof="0"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2_OEsf-1qgY"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D7rGGRQo41o"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hyperlink" Target="https://www.youtube.com/watch?v=k1WhtqBk2vs" TargetMode="External"/><Relationship Id="rId4" Type="http://schemas.openxmlformats.org/officeDocument/2006/relationships/hyperlink" Target="https://www.youtube.com/watch?v=5iX2wBu2tJ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es.qwe.wiki/wiki/Concentrated_animal_feeding_operation"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www.youtube.com/watch?v=xR4qyxm5yE8" TargetMode="Externa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0.jp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hyperlink" Target="https://www.youtube.com/watch?v=vs7BG4lH3m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urtle in ocean">
            <a:extLst>
              <a:ext uri="{FF2B5EF4-FFF2-40B4-BE49-F238E27FC236}">
                <a16:creationId xmlns:a16="http://schemas.microsoft.com/office/drawing/2014/main" id="{1BF8833C-D907-D24E-949C-65190DF62995}"/>
              </a:ext>
            </a:extLst>
          </p:cNvPr>
          <p:cNvPicPr>
            <a:picLocks noGrp="1" noChangeAspect="1"/>
          </p:cNvPicPr>
          <p:nvPr>
            <p:ph type="pic" sz="quarter" idx="10"/>
          </p:nvPr>
        </p:nvPicPr>
        <p:blipFill rotWithShape="1">
          <a:blip r:embed="rId3"/>
          <a:srcRect l="-101" t="28284" r="101" b="22912"/>
          <a:stretch/>
        </p:blipFill>
        <p:spPr>
          <a:xfrm>
            <a:off x="123992" y="124953"/>
            <a:ext cx="11944014" cy="4372387"/>
          </a:xfrm>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792479" y="4380243"/>
            <a:ext cx="10607040" cy="1698927"/>
          </a:xfrm>
        </p:spPr>
        <p:txBody>
          <a:bodyPr/>
          <a:lstStyle/>
          <a:p>
            <a:r>
              <a:rPr lang="en-US" dirty="0"/>
              <a:t/>
            </a:r>
            <a:br>
              <a:rPr lang="en-US" dirty="0"/>
            </a:br>
            <a:r>
              <a:rPr lang="es-ES" dirty="0"/>
              <a:t>Producción</a:t>
            </a:r>
            <a:r>
              <a:rPr lang="en-US" dirty="0"/>
              <a:t> de </a:t>
            </a:r>
            <a:r>
              <a:rPr lang="es-EC" dirty="0"/>
              <a:t>alimentos</a:t>
            </a:r>
            <a:r>
              <a:rPr lang="en-US" dirty="0"/>
              <a:t> y el </a:t>
            </a:r>
            <a:r>
              <a:rPr lang="es-EC" dirty="0"/>
              <a:t>ambiente</a:t>
            </a:r>
            <a:r>
              <a:rPr lang="en-US" dirty="0"/>
              <a:t> </a:t>
            </a:r>
            <a:br>
              <a:rPr lang="en-US" dirty="0"/>
            </a:br>
            <a:r>
              <a:rPr lang="en-US" sz="2800"/>
              <a:t>Cap 3: </a:t>
            </a:r>
            <a:r>
              <a:rPr lang="es-ES" sz="2800" dirty="0"/>
              <a:t>Uso sostenible </a:t>
            </a:r>
            <a:r>
              <a:rPr lang="en-US" sz="2800" dirty="0"/>
              <a:t>de los </a:t>
            </a:r>
            <a:r>
              <a:rPr lang="es-ES" sz="2800" dirty="0"/>
              <a:t>recursos</a:t>
            </a:r>
            <a:r>
              <a:rPr lang="en-US" sz="2800" dirty="0"/>
              <a:t> naturales</a:t>
            </a:r>
            <a:endParaRPr lang="es-EC" dirty="0"/>
          </a:p>
        </p:txBody>
      </p:sp>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a:lstStyle/>
          <a:p>
            <a:r>
              <a:rPr lang="en-GB" dirty="0"/>
              <a:t>Control natural de </a:t>
            </a:r>
            <a:r>
              <a:rPr lang="en-GB" dirty="0" err="1"/>
              <a:t>plagas</a:t>
            </a:r>
            <a:r>
              <a:rPr lang="en-GB" dirty="0"/>
              <a:t> versus </a:t>
            </a:r>
            <a:r>
              <a:rPr lang="en-GB" dirty="0" err="1"/>
              <a:t>uso</a:t>
            </a:r>
            <a:r>
              <a:rPr lang="en-GB" dirty="0"/>
              <a:t> </a:t>
            </a:r>
            <a:r>
              <a:rPr lang="en-GB" dirty="0" err="1"/>
              <a:t>pesticidas</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446316" y="1463040"/>
            <a:ext cx="8154345" cy="2234317"/>
          </a:xfrm>
        </p:spPr>
        <p:txBody>
          <a:bodyPr/>
          <a:lstStyle/>
          <a:p>
            <a:r>
              <a:rPr lang="en-US" dirty="0"/>
              <a:t>La </a:t>
            </a:r>
            <a:r>
              <a:rPr lang="en-US" dirty="0" err="1"/>
              <a:t>naturaleza</a:t>
            </a:r>
            <a:r>
              <a:rPr lang="en-US" dirty="0"/>
              <a:t> </a:t>
            </a:r>
            <a:r>
              <a:rPr lang="en-US" dirty="0" err="1"/>
              <a:t>contola</a:t>
            </a:r>
            <a:r>
              <a:rPr lang="en-US" dirty="0"/>
              <a:t> la </a:t>
            </a:r>
            <a:r>
              <a:rPr lang="en-US" dirty="0" err="1"/>
              <a:t>población</a:t>
            </a:r>
            <a:r>
              <a:rPr lang="en-US" dirty="0"/>
              <a:t> de </a:t>
            </a:r>
            <a:r>
              <a:rPr lang="en-US" dirty="0" err="1"/>
              <a:t>plagas</a:t>
            </a:r>
            <a:r>
              <a:rPr lang="en-US" dirty="0"/>
              <a:t>.</a:t>
            </a:r>
          </a:p>
          <a:p>
            <a:pPr lvl="1"/>
            <a:r>
              <a:rPr lang="en-US" b="1" dirty="0" err="1"/>
              <a:t>Plaga</a:t>
            </a:r>
            <a:r>
              <a:rPr lang="en-US" dirty="0"/>
              <a:t>: </a:t>
            </a:r>
            <a:r>
              <a:rPr lang="en-US" dirty="0" err="1"/>
              <a:t>es</a:t>
            </a:r>
            <a:r>
              <a:rPr lang="en-US" dirty="0"/>
              <a:t> </a:t>
            </a:r>
            <a:r>
              <a:rPr lang="en-US" dirty="0" err="1"/>
              <a:t>cualquier</a:t>
            </a:r>
            <a:r>
              <a:rPr lang="en-US" dirty="0"/>
              <a:t> </a:t>
            </a:r>
            <a:r>
              <a:rPr lang="en-US" dirty="0" err="1"/>
              <a:t>especie</a:t>
            </a:r>
            <a:r>
              <a:rPr lang="en-US" dirty="0"/>
              <a:t> que </a:t>
            </a:r>
            <a:r>
              <a:rPr lang="en-US" dirty="0" err="1"/>
              <a:t>interfiere</a:t>
            </a:r>
            <a:r>
              <a:rPr lang="en-US" dirty="0"/>
              <a:t> con el </a:t>
            </a:r>
            <a:r>
              <a:rPr lang="en-US" dirty="0" err="1"/>
              <a:t>bienestar</a:t>
            </a:r>
            <a:r>
              <a:rPr lang="en-US" dirty="0"/>
              <a:t> </a:t>
            </a:r>
            <a:r>
              <a:rPr lang="en-US" dirty="0" err="1"/>
              <a:t>humano</a:t>
            </a:r>
            <a:r>
              <a:rPr lang="en-US" dirty="0"/>
              <a:t> </a:t>
            </a:r>
            <a:r>
              <a:rPr lang="en-US" dirty="0" err="1"/>
              <a:t>compitiendo</a:t>
            </a:r>
            <a:r>
              <a:rPr lang="en-US" dirty="0"/>
              <a:t> </a:t>
            </a:r>
            <a:r>
              <a:rPr lang="en-US" dirty="0" err="1"/>
              <a:t>por</a:t>
            </a:r>
            <a:r>
              <a:rPr lang="en-US" dirty="0"/>
              <a:t> comida, </a:t>
            </a:r>
            <a:r>
              <a:rPr lang="en-US" dirty="0" err="1"/>
              <a:t>invadiendo</a:t>
            </a:r>
            <a:r>
              <a:rPr lang="en-US" dirty="0"/>
              <a:t> </a:t>
            </a:r>
            <a:r>
              <a:rPr lang="en-US" dirty="0" err="1"/>
              <a:t>nuestros</a:t>
            </a:r>
            <a:r>
              <a:rPr lang="en-US" dirty="0"/>
              <a:t> </a:t>
            </a:r>
            <a:r>
              <a:rPr lang="en-US" dirty="0" err="1"/>
              <a:t>hogares</a:t>
            </a:r>
            <a:r>
              <a:rPr lang="en-US" dirty="0"/>
              <a:t>, </a:t>
            </a:r>
            <a:r>
              <a:rPr lang="en-US" dirty="0" err="1"/>
              <a:t>esparciendo</a:t>
            </a:r>
            <a:r>
              <a:rPr lang="en-US" dirty="0"/>
              <a:t> </a:t>
            </a:r>
            <a:r>
              <a:rPr lang="en-US" dirty="0" err="1"/>
              <a:t>enfermedades</a:t>
            </a:r>
            <a:r>
              <a:rPr lang="en-US" dirty="0"/>
              <a:t> o </a:t>
            </a:r>
            <a:r>
              <a:rPr lang="en-US" dirty="0" err="1"/>
              <a:t>siendo</a:t>
            </a:r>
            <a:r>
              <a:rPr lang="en-US" dirty="0"/>
              <a:t> </a:t>
            </a:r>
            <a:r>
              <a:rPr lang="en-US" dirty="0" err="1"/>
              <a:t>una</a:t>
            </a:r>
            <a:r>
              <a:rPr lang="en-US" dirty="0"/>
              <a:t> </a:t>
            </a:r>
            <a:r>
              <a:rPr lang="en-US" dirty="0" err="1"/>
              <a:t>molestia</a:t>
            </a:r>
            <a:r>
              <a:rPr lang="en-US" dirty="0"/>
              <a:t>.</a:t>
            </a:r>
          </a:p>
          <a:p>
            <a:pPr lvl="1"/>
            <a:r>
              <a:rPr lang="en-US" dirty="0"/>
              <a:t>Un </a:t>
            </a:r>
            <a:r>
              <a:rPr lang="en-US" dirty="0" err="1"/>
              <a:t>servicio</a:t>
            </a:r>
            <a:r>
              <a:rPr lang="en-US" dirty="0"/>
              <a:t> </a:t>
            </a:r>
            <a:r>
              <a:rPr lang="en-US" dirty="0" err="1"/>
              <a:t>ecosistémico</a:t>
            </a:r>
            <a:r>
              <a:rPr lang="en-US" dirty="0"/>
              <a:t> </a:t>
            </a:r>
            <a:r>
              <a:rPr lang="en-US" dirty="0" err="1"/>
              <a:t>es</a:t>
            </a:r>
            <a:r>
              <a:rPr lang="en-US" dirty="0"/>
              <a:t> el </a:t>
            </a:r>
            <a:r>
              <a:rPr lang="en-US" b="1" dirty="0"/>
              <a:t>control natural </a:t>
            </a:r>
            <a:r>
              <a:rPr lang="en-US" dirty="0"/>
              <a:t>de </a:t>
            </a:r>
            <a:r>
              <a:rPr lang="en-US" dirty="0" err="1"/>
              <a:t>plagas</a:t>
            </a:r>
            <a:r>
              <a:rPr lang="en-US" dirty="0"/>
              <a:t>, de </a:t>
            </a:r>
            <a:r>
              <a:rPr lang="en-US" dirty="0" err="1"/>
              <a:t>hecho</a:t>
            </a:r>
            <a:r>
              <a:rPr lang="en-US" dirty="0"/>
              <a:t> se </a:t>
            </a:r>
            <a:r>
              <a:rPr lang="en-US" dirty="0" err="1"/>
              <a:t>estimada</a:t>
            </a:r>
            <a:r>
              <a:rPr lang="en-US" dirty="0"/>
              <a:t> que </a:t>
            </a:r>
            <a:r>
              <a:rPr lang="en-US" dirty="0" err="1"/>
              <a:t>controlan</a:t>
            </a:r>
            <a:r>
              <a:rPr lang="en-US" dirty="0"/>
              <a:t> </a:t>
            </a:r>
            <a:r>
              <a:rPr lang="en-US" dirty="0" err="1"/>
              <a:t>en</a:t>
            </a:r>
            <a:r>
              <a:rPr lang="en-US" dirty="0"/>
              <a:t> mayor </a:t>
            </a:r>
            <a:r>
              <a:rPr lang="en-US" dirty="0" err="1"/>
              <a:t>cantidad</a:t>
            </a:r>
            <a:r>
              <a:rPr lang="en-US" dirty="0"/>
              <a:t> que </a:t>
            </a:r>
            <a:r>
              <a:rPr lang="en-US" dirty="0" err="1"/>
              <a:t>los</a:t>
            </a:r>
            <a:r>
              <a:rPr lang="en-US" dirty="0"/>
              <a:t> </a:t>
            </a:r>
            <a:r>
              <a:rPr lang="en-US" dirty="0" err="1"/>
              <a:t>pesticidas</a:t>
            </a:r>
            <a:r>
              <a:rPr lang="en-US" dirty="0"/>
              <a:t> y </a:t>
            </a:r>
            <a:r>
              <a:rPr lang="en-US" dirty="0" err="1"/>
              <a:t>muchos</a:t>
            </a:r>
            <a:r>
              <a:rPr lang="en-US" dirty="0"/>
              <a:t> de </a:t>
            </a:r>
            <a:r>
              <a:rPr lang="en-US" dirty="0" err="1"/>
              <a:t>ellos</a:t>
            </a:r>
            <a:r>
              <a:rPr lang="en-US" dirty="0"/>
              <a:t> no </a:t>
            </a:r>
            <a:r>
              <a:rPr lang="en-US" dirty="0" err="1"/>
              <a:t>afectan</a:t>
            </a:r>
            <a:r>
              <a:rPr lang="en-US" dirty="0"/>
              <a:t> a </a:t>
            </a:r>
            <a:r>
              <a:rPr lang="en-US" dirty="0" err="1"/>
              <a:t>los</a:t>
            </a:r>
            <a:r>
              <a:rPr lang="en-US" dirty="0"/>
              <a:t> </a:t>
            </a:r>
            <a:r>
              <a:rPr lang="en-US" dirty="0" err="1"/>
              <a:t>humanos</a:t>
            </a:r>
            <a:r>
              <a:rPr lang="en-US" dirty="0"/>
              <a:t>.</a:t>
            </a:r>
          </a:p>
          <a:p>
            <a:pPr marL="457200" lvl="1" indent="0">
              <a:buNone/>
            </a:pPr>
            <a:endParaRPr lang="en-US" dirty="0"/>
          </a:p>
        </p:txBody>
      </p:sp>
      <p:pic>
        <p:nvPicPr>
          <p:cNvPr id="2" name="Imagen 1"/>
          <p:cNvPicPr>
            <a:picLocks noChangeAspect="1"/>
          </p:cNvPicPr>
          <p:nvPr/>
        </p:nvPicPr>
        <p:blipFill>
          <a:blip r:embed="rId3"/>
          <a:stretch>
            <a:fillRect/>
          </a:stretch>
        </p:blipFill>
        <p:spPr>
          <a:xfrm>
            <a:off x="9189477" y="1091146"/>
            <a:ext cx="2055900" cy="3067867"/>
          </a:xfrm>
          <a:prstGeom prst="rect">
            <a:avLst/>
          </a:prstGeom>
        </p:spPr>
      </p:pic>
      <p:sp>
        <p:nvSpPr>
          <p:cNvPr id="3" name="CuadroTexto 2"/>
          <p:cNvSpPr txBox="1"/>
          <p:nvPr/>
        </p:nvSpPr>
        <p:spPr>
          <a:xfrm>
            <a:off x="571500" y="3803374"/>
            <a:ext cx="8743163" cy="2585323"/>
          </a:xfrm>
          <a:prstGeom prst="rect">
            <a:avLst/>
          </a:prstGeom>
          <a:noFill/>
        </p:spPr>
        <p:txBody>
          <a:bodyPr wrap="square" rtlCol="0">
            <a:spAutoFit/>
          </a:bodyPr>
          <a:lstStyle/>
          <a:p>
            <a:r>
              <a:rPr lang="en-GB" dirty="0" err="1"/>
              <a:t>Pesticidas</a:t>
            </a:r>
            <a:r>
              <a:rPr lang="en-GB" dirty="0"/>
              <a:t> </a:t>
            </a:r>
            <a:r>
              <a:rPr lang="en-GB" dirty="0" err="1"/>
              <a:t>sintéticos</a:t>
            </a:r>
            <a:endParaRPr lang="en-GB" dirty="0"/>
          </a:p>
          <a:p>
            <a:pPr lvl="1"/>
            <a:r>
              <a:rPr lang="en-GB" dirty="0" err="1"/>
              <a:t>Insecticidas</a:t>
            </a:r>
            <a:r>
              <a:rPr lang="en-GB" dirty="0"/>
              <a:t>, </a:t>
            </a:r>
            <a:r>
              <a:rPr lang="en-GB" dirty="0" err="1"/>
              <a:t>fungicidas</a:t>
            </a:r>
            <a:r>
              <a:rPr lang="en-GB" dirty="0"/>
              <a:t>, </a:t>
            </a:r>
            <a:r>
              <a:rPr lang="en-GB" dirty="0" err="1"/>
              <a:t>herbicidas</a:t>
            </a:r>
            <a:r>
              <a:rPr lang="en-GB" dirty="0"/>
              <a:t>, </a:t>
            </a:r>
            <a:r>
              <a:rPr lang="en-GB" dirty="0" err="1"/>
              <a:t>raticidas</a:t>
            </a:r>
            <a:r>
              <a:rPr lang="en-GB" dirty="0"/>
              <a:t>.</a:t>
            </a:r>
          </a:p>
          <a:p>
            <a:pPr lvl="1"/>
            <a:r>
              <a:rPr lang="en-GB" dirty="0"/>
              <a:t>DDT </a:t>
            </a:r>
            <a:r>
              <a:rPr lang="es-EC" dirty="0"/>
              <a:t>(</a:t>
            </a:r>
            <a:r>
              <a:rPr lang="es-EC" dirty="0" err="1"/>
              <a:t>dichlorodiphenyltrichloroethane</a:t>
            </a:r>
            <a:r>
              <a:rPr lang="es-EC" dirty="0"/>
              <a:t>) primer pesticida producido en laboratorio en 1939. Son altamente peligrosos para animales silvestres. Hoy en día son 100 veces más tóxicos. Los de pesticidas conocidos como agentes de amplio espectro pueden ser tóxicos para beneficiosas al igual que para pestes.</a:t>
            </a:r>
            <a:endParaRPr lang="en-GB" dirty="0"/>
          </a:p>
          <a:p>
            <a:endParaRPr lang="es-EC" dirty="0"/>
          </a:p>
          <a:p>
            <a:endParaRPr lang="es-EC" dirty="0"/>
          </a:p>
        </p:txBody>
      </p:sp>
      <p:sp>
        <p:nvSpPr>
          <p:cNvPr id="4" name="CuadroTexto 3"/>
          <p:cNvSpPr txBox="1"/>
          <p:nvPr/>
        </p:nvSpPr>
        <p:spPr>
          <a:xfrm>
            <a:off x="9189477" y="4159013"/>
            <a:ext cx="2055900" cy="523220"/>
          </a:xfrm>
          <a:prstGeom prst="rect">
            <a:avLst/>
          </a:prstGeom>
          <a:noFill/>
        </p:spPr>
        <p:txBody>
          <a:bodyPr wrap="square" rtlCol="0">
            <a:spAutoFit/>
          </a:bodyPr>
          <a:lstStyle/>
          <a:p>
            <a:pPr algn="ctr"/>
            <a:r>
              <a:rPr lang="es-EC" sz="1400" i="1" dirty="0"/>
              <a:t>Araña comiendo un saltamontes</a:t>
            </a:r>
          </a:p>
        </p:txBody>
      </p:sp>
    </p:spTree>
    <p:extLst>
      <p:ext uri="{BB962C8B-B14F-4D97-AF65-F5344CB8AC3E}">
        <p14:creationId xmlns:p14="http://schemas.microsoft.com/office/powerpoint/2010/main" val="1152587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446314" y="465482"/>
            <a:ext cx="5666387" cy="1588127"/>
          </a:xfrm>
        </p:spPr>
        <p:txBody>
          <a:bodyPr/>
          <a:lstStyle/>
          <a:p>
            <a:r>
              <a:rPr lang="en-US" dirty="0" err="1"/>
              <a:t>Ventajas</a:t>
            </a:r>
            <a:r>
              <a:rPr lang="en-US" dirty="0"/>
              <a:t> y </a:t>
            </a:r>
            <a:r>
              <a:rPr lang="en-US" dirty="0" err="1"/>
              <a:t>desventajas</a:t>
            </a:r>
            <a:r>
              <a:rPr lang="en-US" dirty="0"/>
              <a:t> de </a:t>
            </a:r>
            <a:r>
              <a:rPr lang="en-US" dirty="0" err="1"/>
              <a:t>pesticidas</a:t>
            </a:r>
            <a:r>
              <a:rPr lang="en-US" dirty="0"/>
              <a:t> </a:t>
            </a:r>
            <a:r>
              <a:rPr lang="en-US" dirty="0" err="1"/>
              <a:t>sintéticos</a:t>
            </a:r>
            <a:r>
              <a:rPr lang="en-US" dirty="0"/>
              <a:t/>
            </a:r>
            <a:br>
              <a:rPr lang="en-US" dirty="0"/>
            </a:br>
            <a:r>
              <a:rPr lang="en-US" dirty="0"/>
              <a:t> </a:t>
            </a:r>
          </a:p>
        </p:txBody>
      </p:sp>
      <p:sp>
        <p:nvSpPr>
          <p:cNvPr id="21" name="Text Placeholder 20">
            <a:extLst>
              <a:ext uri="{FF2B5EF4-FFF2-40B4-BE49-F238E27FC236}">
                <a16:creationId xmlns:a16="http://schemas.microsoft.com/office/drawing/2014/main" id="{67FDC6DC-D5D3-413E-A73C-6CC86E9646BC}"/>
              </a:ext>
            </a:extLst>
          </p:cNvPr>
          <p:cNvSpPr>
            <a:spLocks noGrp="1"/>
          </p:cNvSpPr>
          <p:nvPr>
            <p:ph type="body" sz="quarter" idx="14"/>
          </p:nvPr>
        </p:nvSpPr>
        <p:spPr/>
        <p:txBody>
          <a:bodyPr/>
          <a:lstStyle/>
          <a:p>
            <a:r>
              <a:rPr lang="en-US" dirty="0" err="1"/>
              <a:t>Generalidades</a:t>
            </a:r>
            <a:endParaRPr lang="en-US" dirty="0"/>
          </a:p>
        </p:txBody>
      </p:sp>
      <p:sp>
        <p:nvSpPr>
          <p:cNvPr id="17" name="Text Placeholder 16">
            <a:extLst>
              <a:ext uri="{FF2B5EF4-FFF2-40B4-BE49-F238E27FC236}">
                <a16:creationId xmlns:a16="http://schemas.microsoft.com/office/drawing/2014/main" id="{BB40F080-6054-425B-9E1C-1DDC9260832D}"/>
              </a:ext>
            </a:extLst>
          </p:cNvPr>
          <p:cNvSpPr>
            <a:spLocks noGrp="1"/>
          </p:cNvSpPr>
          <p:nvPr>
            <p:ph type="body" sz="quarter" idx="17"/>
          </p:nvPr>
        </p:nvSpPr>
        <p:spPr>
          <a:xfrm>
            <a:off x="571499" y="2395673"/>
            <a:ext cx="5045529" cy="4142913"/>
          </a:xfrm>
        </p:spPr>
        <p:txBody>
          <a:bodyPr/>
          <a:lstStyle/>
          <a:p>
            <a:r>
              <a:rPr lang="es-ES" dirty="0"/>
              <a:t>Aumenta productividad</a:t>
            </a:r>
          </a:p>
          <a:p>
            <a:r>
              <a:rPr lang="es-ES" dirty="0"/>
              <a:t>Controla las pestes rápidamente</a:t>
            </a:r>
          </a:p>
          <a:p>
            <a:r>
              <a:rPr lang="es-ES" dirty="0"/>
              <a:t>Algunos tienen alta persistencia y pueden </a:t>
            </a:r>
            <a:r>
              <a:rPr lang="es-ES" dirty="0" err="1"/>
              <a:t>bio</a:t>
            </a:r>
            <a:r>
              <a:rPr lang="es-ES" dirty="0"/>
              <a:t> magnificarse</a:t>
            </a:r>
          </a:p>
          <a:p>
            <a:r>
              <a:rPr lang="es-ES" dirty="0"/>
              <a:t>Perjudican insectos polinizadores como las abejas</a:t>
            </a:r>
          </a:p>
          <a:p>
            <a:r>
              <a:rPr lang="es-ES" dirty="0"/>
              <a:t>Pueden contaminar el aire, agua y suelo si son aplicados ineficientemente</a:t>
            </a:r>
          </a:p>
          <a:p>
            <a:r>
              <a:rPr lang="es-ES" dirty="0"/>
              <a:t>Residuos de pesticidas causan cáncer por el ejemplo el glifosato. </a:t>
            </a:r>
          </a:p>
          <a:p>
            <a:r>
              <a:rPr lang="es-ES" dirty="0"/>
              <a:t>Los pesticidas no son probados rigurosamente para su seguridad.</a:t>
            </a:r>
          </a:p>
          <a:p>
            <a:r>
              <a:rPr lang="es-ES" b="1" i="1" dirty="0"/>
              <a:t>TRABAJO AUTONOMO: Análisis de pesticidas sintéticos que han sido prohibidos o restringidos severamente en sus países y son exportados al Ecuador.</a:t>
            </a:r>
          </a:p>
          <a:p>
            <a:endParaRPr lang="es-ES" dirty="0"/>
          </a:p>
          <a:p>
            <a:endParaRPr lang="es-ES" dirty="0"/>
          </a:p>
        </p:txBody>
      </p:sp>
      <p:sp>
        <p:nvSpPr>
          <p:cNvPr id="7" name="Rectangle 6">
            <a:extLst>
              <a:ext uri="{FF2B5EF4-FFF2-40B4-BE49-F238E27FC236}">
                <a16:creationId xmlns:a16="http://schemas.microsoft.com/office/drawing/2014/main" id="{61E397FF-5106-4C31-8E91-796AEA20258E}"/>
              </a:ext>
              <a:ext uri="{C183D7F6-B498-43B3-948B-1728B52AA6E4}">
                <adec:decorative xmlns=""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Slide Number Placeholder 5">
            <a:extLst>
              <a:ext uri="{FF2B5EF4-FFF2-40B4-BE49-F238E27FC236}">
                <a16:creationId xmlns:a16="http://schemas.microsoft.com/office/drawing/2014/main" id="{D7DDE5B7-93F1-4010-85B1-8F63FD5044C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11</a:t>
            </a:fld>
            <a:endParaRPr lang="en-US" b="1" dirty="0">
              <a:solidFill>
                <a:schemeClr val="bg1"/>
              </a:solidFill>
            </a:endParaRPr>
          </a:p>
        </p:txBody>
      </p:sp>
      <p:pic>
        <p:nvPicPr>
          <p:cNvPr id="6" name="Imagen 5"/>
          <p:cNvPicPr>
            <a:picLocks noChangeAspect="1"/>
          </p:cNvPicPr>
          <p:nvPr/>
        </p:nvPicPr>
        <p:blipFill>
          <a:blip r:embed="rId3"/>
          <a:stretch>
            <a:fillRect/>
          </a:stretch>
        </p:blipFill>
        <p:spPr>
          <a:xfrm>
            <a:off x="8946658" y="3375634"/>
            <a:ext cx="1131900" cy="2398933"/>
          </a:xfrm>
          <a:prstGeom prst="rect">
            <a:avLst/>
          </a:prstGeom>
        </p:spPr>
      </p:pic>
      <p:pic>
        <p:nvPicPr>
          <p:cNvPr id="9" name="Imagen 8"/>
          <p:cNvPicPr>
            <a:picLocks noChangeAspect="1"/>
          </p:cNvPicPr>
          <p:nvPr/>
        </p:nvPicPr>
        <p:blipFill>
          <a:blip r:embed="rId4"/>
          <a:stretch>
            <a:fillRect/>
          </a:stretch>
        </p:blipFill>
        <p:spPr>
          <a:xfrm>
            <a:off x="7145273" y="3539372"/>
            <a:ext cx="1131900" cy="2398933"/>
          </a:xfrm>
          <a:prstGeom prst="rect">
            <a:avLst/>
          </a:prstGeom>
        </p:spPr>
      </p:pic>
      <p:pic>
        <p:nvPicPr>
          <p:cNvPr id="11" name="Imagen 10"/>
          <p:cNvPicPr>
            <a:picLocks noChangeAspect="1"/>
          </p:cNvPicPr>
          <p:nvPr/>
        </p:nvPicPr>
        <p:blipFill>
          <a:blip r:embed="rId4"/>
          <a:stretch>
            <a:fillRect/>
          </a:stretch>
        </p:blipFill>
        <p:spPr>
          <a:xfrm>
            <a:off x="9948062" y="465482"/>
            <a:ext cx="1131900" cy="2398933"/>
          </a:xfrm>
          <a:prstGeom prst="rect">
            <a:avLst/>
          </a:prstGeom>
        </p:spPr>
      </p:pic>
      <p:pic>
        <p:nvPicPr>
          <p:cNvPr id="12" name="Imagen 11"/>
          <p:cNvPicPr>
            <a:picLocks noChangeAspect="1"/>
          </p:cNvPicPr>
          <p:nvPr/>
        </p:nvPicPr>
        <p:blipFill>
          <a:blip r:embed="rId5"/>
          <a:stretch>
            <a:fillRect/>
          </a:stretch>
        </p:blipFill>
        <p:spPr>
          <a:xfrm>
            <a:off x="8495177" y="412116"/>
            <a:ext cx="1131900" cy="2398933"/>
          </a:xfrm>
          <a:prstGeom prst="rect">
            <a:avLst/>
          </a:prstGeom>
        </p:spPr>
      </p:pic>
      <p:pic>
        <p:nvPicPr>
          <p:cNvPr id="13" name="Imagen 12"/>
          <p:cNvPicPr>
            <a:picLocks noChangeAspect="1"/>
          </p:cNvPicPr>
          <p:nvPr/>
        </p:nvPicPr>
        <p:blipFill>
          <a:blip r:embed="rId4"/>
          <a:stretch>
            <a:fillRect/>
          </a:stretch>
        </p:blipFill>
        <p:spPr>
          <a:xfrm>
            <a:off x="6734182" y="393949"/>
            <a:ext cx="1131900" cy="2398933"/>
          </a:xfrm>
          <a:prstGeom prst="rect">
            <a:avLst/>
          </a:prstGeom>
        </p:spPr>
      </p:pic>
      <p:pic>
        <p:nvPicPr>
          <p:cNvPr id="15" name="Imagen 14"/>
          <p:cNvPicPr>
            <a:picLocks noChangeAspect="1"/>
          </p:cNvPicPr>
          <p:nvPr/>
        </p:nvPicPr>
        <p:blipFill>
          <a:blip r:embed="rId6"/>
          <a:stretch>
            <a:fillRect/>
          </a:stretch>
        </p:blipFill>
        <p:spPr>
          <a:xfrm>
            <a:off x="6728427" y="696239"/>
            <a:ext cx="808500" cy="824633"/>
          </a:xfrm>
          <a:prstGeom prst="rect">
            <a:avLst/>
          </a:prstGeom>
        </p:spPr>
      </p:pic>
      <p:sp>
        <p:nvSpPr>
          <p:cNvPr id="19" name="CuadroTexto 18"/>
          <p:cNvSpPr txBox="1"/>
          <p:nvPr/>
        </p:nvSpPr>
        <p:spPr>
          <a:xfrm>
            <a:off x="6939116" y="2395673"/>
            <a:ext cx="1390341" cy="954107"/>
          </a:xfrm>
          <a:prstGeom prst="rect">
            <a:avLst/>
          </a:prstGeom>
          <a:noFill/>
        </p:spPr>
        <p:txBody>
          <a:bodyPr wrap="square" rtlCol="0">
            <a:spAutoFit/>
          </a:bodyPr>
          <a:lstStyle/>
          <a:p>
            <a:r>
              <a:rPr lang="es-EC" sz="1400" dirty="0">
                <a:latin typeface="Arial" panose="020B0604020202020204" pitchFamily="34" charset="0"/>
                <a:cs typeface="Arial" panose="020B0604020202020204" pitchFamily="34" charset="0"/>
              </a:rPr>
              <a:t>Cuando un pesticida es </a:t>
            </a:r>
            <a:r>
              <a:rPr lang="es-EC" sz="1400" dirty="0" err="1">
                <a:latin typeface="Arial" panose="020B0604020202020204" pitchFamily="34" charset="0"/>
                <a:cs typeface="Arial" panose="020B0604020202020204" pitchFamily="34" charset="0"/>
              </a:rPr>
              <a:t>roceado</a:t>
            </a:r>
            <a:r>
              <a:rPr lang="es-EC" sz="1400" dirty="0">
                <a:latin typeface="Arial" panose="020B0604020202020204" pitchFamily="34" charset="0"/>
                <a:cs typeface="Arial" panose="020B0604020202020204" pitchFamily="34" charset="0"/>
              </a:rPr>
              <a:t> sobre un cultivo</a:t>
            </a:r>
          </a:p>
        </p:txBody>
      </p:sp>
      <p:sp>
        <p:nvSpPr>
          <p:cNvPr id="20" name="CuadroTexto 19"/>
          <p:cNvSpPr txBox="1"/>
          <p:nvPr/>
        </p:nvSpPr>
        <p:spPr>
          <a:xfrm>
            <a:off x="8556950" y="2703798"/>
            <a:ext cx="1487008" cy="738664"/>
          </a:xfrm>
          <a:prstGeom prst="rect">
            <a:avLst/>
          </a:prstGeom>
          <a:noFill/>
        </p:spPr>
        <p:txBody>
          <a:bodyPr wrap="square" rtlCol="0">
            <a:spAutoFit/>
          </a:bodyPr>
          <a:lstStyle/>
          <a:p>
            <a:r>
              <a:rPr lang="es-EC" sz="1400" dirty="0">
                <a:latin typeface="Arial" panose="020B0604020202020204" pitchFamily="34" charset="0"/>
                <a:cs typeface="Arial" panose="020B0604020202020204" pitchFamily="34" charset="0"/>
              </a:rPr>
              <a:t>Unos pocos insectos  sobreviven</a:t>
            </a:r>
          </a:p>
        </p:txBody>
      </p:sp>
      <p:sp>
        <p:nvSpPr>
          <p:cNvPr id="22" name="CuadroTexto 21"/>
          <p:cNvSpPr txBox="1"/>
          <p:nvPr/>
        </p:nvSpPr>
        <p:spPr>
          <a:xfrm>
            <a:off x="10105731" y="2600197"/>
            <a:ext cx="1514769" cy="738664"/>
          </a:xfrm>
          <a:prstGeom prst="rect">
            <a:avLst/>
          </a:prstGeom>
          <a:noFill/>
        </p:spPr>
        <p:txBody>
          <a:bodyPr wrap="square" rtlCol="0">
            <a:spAutoFit/>
          </a:bodyPr>
          <a:lstStyle/>
          <a:p>
            <a:r>
              <a:rPr lang="es-EC" sz="1400" dirty="0">
                <a:latin typeface="Arial" panose="020B0604020202020204" pitchFamily="34" charset="0"/>
                <a:cs typeface="Arial" panose="020B0604020202020204" pitchFamily="34" charset="0"/>
              </a:rPr>
              <a:t>Se reproducen y son resistentes al pesticida</a:t>
            </a:r>
          </a:p>
        </p:txBody>
      </p:sp>
      <p:pic>
        <p:nvPicPr>
          <p:cNvPr id="2050" name="Picture 2" descr="Rociador Manual Amarillo Para La Exterminación De Insectos ..."/>
          <p:cNvPicPr>
            <a:picLocks noChangeAspect="1" noChangeArrowheads="1"/>
          </p:cNvPicPr>
          <p:nvPr/>
        </p:nvPicPr>
        <p:blipFill rotWithShape="1">
          <a:blip r:embed="rId7">
            <a:extLst>
              <a:ext uri="{28A0092B-C50C-407E-A947-70E740481C1C}">
                <a14:useLocalDpi xmlns:a14="http://schemas.microsoft.com/office/drawing/2010/main" val="0"/>
              </a:ext>
            </a:extLst>
          </a:blip>
          <a:srcRect l="21694" r="24986"/>
          <a:stretch/>
        </p:blipFill>
        <p:spPr bwMode="auto">
          <a:xfrm>
            <a:off x="5810250" y="1167282"/>
            <a:ext cx="866775" cy="1625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ociador Manual Amarillo Para La Exterminación De Insectos ..."/>
          <p:cNvPicPr>
            <a:picLocks noChangeAspect="1" noChangeArrowheads="1"/>
          </p:cNvPicPr>
          <p:nvPr/>
        </p:nvPicPr>
        <p:blipFill rotWithShape="1">
          <a:blip r:embed="rId7">
            <a:extLst>
              <a:ext uri="{28A0092B-C50C-407E-A947-70E740481C1C}">
                <a14:useLocalDpi xmlns:a14="http://schemas.microsoft.com/office/drawing/2010/main" val="0"/>
              </a:ext>
            </a:extLst>
          </a:blip>
          <a:srcRect l="21694" r="24986"/>
          <a:stretch/>
        </p:blipFill>
        <p:spPr bwMode="auto">
          <a:xfrm>
            <a:off x="6243637" y="3981806"/>
            <a:ext cx="866775" cy="1625600"/>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n 24"/>
          <p:cNvPicPr>
            <a:picLocks noChangeAspect="1"/>
          </p:cNvPicPr>
          <p:nvPr/>
        </p:nvPicPr>
        <p:blipFill>
          <a:blip r:embed="rId6"/>
          <a:stretch>
            <a:fillRect/>
          </a:stretch>
        </p:blipFill>
        <p:spPr>
          <a:xfrm>
            <a:off x="7141059" y="3838781"/>
            <a:ext cx="808500" cy="824633"/>
          </a:xfrm>
          <a:prstGeom prst="rect">
            <a:avLst/>
          </a:prstGeom>
        </p:spPr>
      </p:pic>
      <p:sp>
        <p:nvSpPr>
          <p:cNvPr id="26" name="CuadroTexto 25"/>
          <p:cNvSpPr txBox="1"/>
          <p:nvPr/>
        </p:nvSpPr>
        <p:spPr>
          <a:xfrm>
            <a:off x="6965390" y="5684818"/>
            <a:ext cx="1801384" cy="523220"/>
          </a:xfrm>
          <a:prstGeom prst="rect">
            <a:avLst/>
          </a:prstGeom>
          <a:noFill/>
        </p:spPr>
        <p:txBody>
          <a:bodyPr wrap="square" rtlCol="0">
            <a:spAutoFit/>
          </a:bodyPr>
          <a:lstStyle/>
          <a:p>
            <a:r>
              <a:rPr lang="es-EC" sz="1400" dirty="0">
                <a:latin typeface="Arial" panose="020B0604020202020204" pitchFamily="34" charset="0"/>
                <a:cs typeface="Arial" panose="020B0604020202020204" pitchFamily="34" charset="0"/>
              </a:rPr>
              <a:t>Cuando el cultivo se fumiga nuevamente</a:t>
            </a:r>
          </a:p>
        </p:txBody>
      </p:sp>
      <p:sp>
        <p:nvSpPr>
          <p:cNvPr id="23" name="Rectángulo 22"/>
          <p:cNvSpPr/>
          <p:nvPr/>
        </p:nvSpPr>
        <p:spPr>
          <a:xfrm>
            <a:off x="9948062" y="3981530"/>
            <a:ext cx="2178011" cy="948775"/>
          </a:xfrm>
          <a:prstGeom prst="rect">
            <a:avLst/>
          </a:prstGeom>
        </p:spPr>
        <p:txBody>
          <a:bodyPr wrap="square">
            <a:spAutoFit/>
          </a:bodyPr>
          <a:lstStyle/>
          <a:p>
            <a:r>
              <a:rPr lang="es-EC" sz="1400" dirty="0">
                <a:latin typeface="Arial" panose="020B0604020202020204" pitchFamily="34" charset="0"/>
                <a:cs typeface="Arial" panose="020B0604020202020204" pitchFamily="34" charset="0"/>
              </a:rPr>
              <a:t>El pesticida se ha vuelto ineficaz y el agricultor debe buscar un pesticida más fuerte.</a:t>
            </a:r>
          </a:p>
        </p:txBody>
      </p:sp>
    </p:spTree>
    <p:extLst>
      <p:ext uri="{BB962C8B-B14F-4D97-AF65-F5344CB8AC3E}">
        <p14:creationId xmlns:p14="http://schemas.microsoft.com/office/powerpoint/2010/main" val="386800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6"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3"/>
          <a:srcRect l="1015" t="1420"/>
          <a:stretch/>
        </p:blipFill>
        <p:spPr>
          <a:xfrm>
            <a:off x="600075" y="466725"/>
            <a:ext cx="10739764" cy="5827799"/>
          </a:xfrm>
          <a:prstGeom prst="rect">
            <a:avLst/>
          </a:prstGeom>
        </p:spPr>
      </p:pic>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l="9635" t="30324" r="50131" b="37500"/>
          <a:stretch/>
        </p:blipFill>
        <p:spPr>
          <a:xfrm>
            <a:off x="10839450" y="20622"/>
            <a:ext cx="885825" cy="398478"/>
          </a:xfrm>
          <a:prstGeom prst="rect">
            <a:avLst/>
          </a:prstGeom>
        </p:spPr>
      </p:pic>
    </p:spTree>
    <p:extLst>
      <p:ext uri="{BB962C8B-B14F-4D97-AF65-F5344CB8AC3E}">
        <p14:creationId xmlns:p14="http://schemas.microsoft.com/office/powerpoint/2010/main" val="398217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6314" y="250916"/>
            <a:ext cx="11174186" cy="1089529"/>
          </a:xfrm>
        </p:spPr>
        <p:txBody>
          <a:bodyPr/>
          <a:lstStyle/>
          <a:p>
            <a:r>
              <a:rPr lang="es-EC" dirty="0"/>
              <a:t>Cuáles son los efectos de la producción industrializada de alimentos?</a:t>
            </a:r>
          </a:p>
        </p:txBody>
      </p:sp>
      <p:sp>
        <p:nvSpPr>
          <p:cNvPr id="3" name="Marcador de contenido 2"/>
          <p:cNvSpPr>
            <a:spLocks noGrp="1"/>
          </p:cNvSpPr>
          <p:nvPr>
            <p:ph idx="1"/>
          </p:nvPr>
        </p:nvSpPr>
        <p:spPr>
          <a:xfrm>
            <a:off x="446315" y="1463040"/>
            <a:ext cx="11174185" cy="4770098"/>
          </a:xfrm>
        </p:spPr>
        <p:txBody>
          <a:bodyPr/>
          <a:lstStyle/>
          <a:p>
            <a:r>
              <a:rPr lang="es-EC" dirty="0"/>
              <a:t>Analistas afirman que el balance es negativo de la producción industrializada de alimentos:</a:t>
            </a:r>
          </a:p>
          <a:p>
            <a:endParaRPr lang="es-EC" dirty="0"/>
          </a:p>
        </p:txBody>
      </p:sp>
      <p:pic>
        <p:nvPicPr>
          <p:cNvPr id="4" name="Imagen 3"/>
          <p:cNvPicPr>
            <a:picLocks noChangeAspect="1"/>
          </p:cNvPicPr>
          <p:nvPr/>
        </p:nvPicPr>
        <p:blipFill>
          <a:blip r:embed="rId3"/>
          <a:stretch>
            <a:fillRect/>
          </a:stretch>
        </p:blipFill>
        <p:spPr>
          <a:xfrm>
            <a:off x="1646130" y="1854522"/>
            <a:ext cx="8875734" cy="5003478"/>
          </a:xfrm>
          <a:prstGeom prst="rect">
            <a:avLst/>
          </a:prstGeom>
        </p:spPr>
      </p:pic>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spTree>
    <p:extLst>
      <p:ext uri="{BB962C8B-B14F-4D97-AF65-F5344CB8AC3E}">
        <p14:creationId xmlns:p14="http://schemas.microsoft.com/office/powerpoint/2010/main" val="3374079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Reducción de la biodiversidad</a:t>
            </a:r>
          </a:p>
        </p:txBody>
      </p:sp>
      <p:sp>
        <p:nvSpPr>
          <p:cNvPr id="3" name="Marcador de contenido 2"/>
          <p:cNvSpPr>
            <a:spLocks noGrp="1"/>
          </p:cNvSpPr>
          <p:nvPr>
            <p:ph idx="1"/>
          </p:nvPr>
        </p:nvSpPr>
        <p:spPr>
          <a:xfrm>
            <a:off x="334422" y="1043951"/>
            <a:ext cx="6499818" cy="4770098"/>
          </a:xfrm>
        </p:spPr>
        <p:txBody>
          <a:bodyPr/>
          <a:lstStyle/>
          <a:p>
            <a:r>
              <a:rPr lang="es-EC" dirty="0"/>
              <a:t>Bosques y pastizales convertidos en cultivos. Los pastizales se utilizan para grandes plantaciones de soya para alimentar ganado, caña de azúcar para etanol para autos al igual que palma africana para biodiesel.</a:t>
            </a:r>
          </a:p>
          <a:p>
            <a:r>
              <a:rPr lang="es-EC" dirty="0" err="1"/>
              <a:t>Agrobiodiversidad</a:t>
            </a:r>
            <a:r>
              <a:rPr lang="es-EC" dirty="0"/>
              <a:t>, se estima que desde 1900 se ha perdido el 75% de la diversidad genética de cultivos agrícolas. En Ecuador la gran mayoría del banano cultivado es de la especie Cavendish. En USA el 97% de las variedades de plantas comestibles no existen más.</a:t>
            </a:r>
          </a:p>
          <a:p>
            <a:r>
              <a:rPr lang="es-EC" dirty="0"/>
              <a:t>Existen 1400 bancos de semillas refrigerados para preservar las especies amenazadas. Bóveda de semilla global </a:t>
            </a:r>
            <a:r>
              <a:rPr lang="es-EC" dirty="0" err="1"/>
              <a:t>Svalbard</a:t>
            </a:r>
            <a:r>
              <a:rPr lang="es-EC" dirty="0"/>
              <a:t> “</a:t>
            </a:r>
            <a:r>
              <a:rPr lang="es-EC" dirty="0" err="1"/>
              <a:t>Boveda</a:t>
            </a:r>
            <a:r>
              <a:rPr lang="es-EC" dirty="0"/>
              <a:t> de semillas del día de juicio final”</a:t>
            </a:r>
          </a:p>
          <a:p>
            <a:r>
              <a:rPr lang="es-EC" dirty="0">
                <a:hlinkClick r:id="rId3"/>
              </a:rPr>
              <a:t>https://www.youtube.com/watch?v=2_OEsf-1qgY</a:t>
            </a:r>
            <a:r>
              <a:rPr lang="es-EC" dirty="0"/>
              <a:t> (9min16seg)</a:t>
            </a:r>
          </a:p>
        </p:txBody>
      </p:sp>
      <p:pic>
        <p:nvPicPr>
          <p:cNvPr id="4" name="Imagen 3"/>
          <p:cNvPicPr>
            <a:picLocks noChangeAspect="1"/>
          </p:cNvPicPr>
          <p:nvPr/>
        </p:nvPicPr>
        <p:blipFill rotWithShape="1">
          <a:blip r:embed="rId4">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4240" y="1795996"/>
            <a:ext cx="5065529" cy="2838807"/>
          </a:xfrm>
          <a:prstGeom prst="rect">
            <a:avLst/>
          </a:prstGeom>
        </p:spPr>
      </p:pic>
    </p:spTree>
    <p:extLst>
      <p:ext uri="{BB962C8B-B14F-4D97-AF65-F5344CB8AC3E}">
        <p14:creationId xmlns:p14="http://schemas.microsoft.com/office/powerpoint/2010/main" val="784982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1500" y="250916"/>
            <a:ext cx="11049000" cy="1089529"/>
          </a:xfrm>
        </p:spPr>
        <p:txBody>
          <a:bodyPr/>
          <a:lstStyle/>
          <a:p>
            <a:r>
              <a:rPr lang="es-EC" dirty="0"/>
              <a:t>Bioingeniería: Organismos genéticamente  modificados.</a:t>
            </a:r>
          </a:p>
        </p:txBody>
      </p:sp>
      <p:sp>
        <p:nvSpPr>
          <p:cNvPr id="3" name="Marcador de contenido 2"/>
          <p:cNvSpPr>
            <a:spLocks noGrp="1"/>
          </p:cNvSpPr>
          <p:nvPr>
            <p:ph idx="1"/>
          </p:nvPr>
        </p:nvSpPr>
        <p:spPr>
          <a:xfrm>
            <a:off x="446315" y="1463040"/>
            <a:ext cx="11015000" cy="4770098"/>
          </a:xfrm>
        </p:spPr>
        <p:txBody>
          <a:bodyPr/>
          <a:lstStyle/>
          <a:p>
            <a:r>
              <a:rPr lang="es-EC" dirty="0"/>
              <a:t>El maíz era antiguamente del tamaño del dedo meñique y los tomates del tamaño de una uva, con el cruce de especies ha mejorado el tamaño.</a:t>
            </a:r>
          </a:p>
          <a:p>
            <a:r>
              <a:rPr lang="es-EC" dirty="0"/>
              <a:t>La modificación genética aumenta, elimina o modifica segmentos del ADN. Busca eliminar indeseables características y aumentar características deseadas mediante la transferencia de genes entre especies que normalmente no se podrían cruzar.</a:t>
            </a:r>
          </a:p>
          <a:p>
            <a:r>
              <a:rPr lang="es-EC" dirty="0"/>
              <a:t>GMO (</a:t>
            </a:r>
            <a:r>
              <a:rPr lang="es-EC" dirty="0" err="1"/>
              <a:t>genetically</a:t>
            </a:r>
            <a:r>
              <a:rPr lang="es-EC" dirty="0"/>
              <a:t> </a:t>
            </a:r>
            <a:r>
              <a:rPr lang="es-EC" dirty="0" err="1"/>
              <a:t>modified</a:t>
            </a:r>
            <a:r>
              <a:rPr lang="es-EC" dirty="0"/>
              <a:t> </a:t>
            </a:r>
            <a:r>
              <a:rPr lang="es-EC" dirty="0" err="1"/>
              <a:t>organisms</a:t>
            </a:r>
            <a:r>
              <a:rPr lang="es-EC" dirty="0"/>
              <a:t>) cuesta menos que el cruce de especies y toma menos tiempo, se emplea principalmente en USA, Brasil y Argentina mientras que en Europa está prohibido el uso de las semillas y productos que contengan </a:t>
            </a:r>
            <a:r>
              <a:rPr lang="es-EC" dirty="0" err="1"/>
              <a:t>GMOs</a:t>
            </a:r>
            <a:r>
              <a:rPr lang="es-EC" dirty="0"/>
              <a:t>.</a:t>
            </a:r>
          </a:p>
          <a:p>
            <a:r>
              <a:rPr lang="es-EC" dirty="0"/>
              <a:t>En USA el 80% de los productos contienen </a:t>
            </a:r>
            <a:r>
              <a:rPr lang="es-EC" dirty="0" err="1"/>
              <a:t>GMOs</a:t>
            </a:r>
            <a:r>
              <a:rPr lang="es-EC" dirty="0"/>
              <a:t>.</a:t>
            </a:r>
          </a:p>
          <a:p>
            <a:r>
              <a:rPr lang="es-EC" dirty="0" err="1"/>
              <a:t>Bioingenieros</a:t>
            </a:r>
            <a:r>
              <a:rPr lang="es-EC" dirty="0"/>
              <a:t> buscan que los cultivos </a:t>
            </a:r>
            <a:r>
              <a:rPr lang="es-EC" dirty="0" err="1"/>
              <a:t>GMOs</a:t>
            </a:r>
            <a:r>
              <a:rPr lang="es-EC" dirty="0"/>
              <a:t> sean resistentes a las sequias, temperaturas extremas, pestes y parásitos, que crezcan más rápido con menos agua, fertilizantes y pesticidas y mayor tiempo de post cosecha. </a:t>
            </a:r>
          </a:p>
        </p:txBody>
      </p:sp>
    </p:spTree>
    <p:extLst>
      <p:ext uri="{BB962C8B-B14F-4D97-AF65-F5344CB8AC3E}">
        <p14:creationId xmlns:p14="http://schemas.microsoft.com/office/powerpoint/2010/main" val="2308164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6314" y="500215"/>
            <a:ext cx="11174186" cy="590931"/>
          </a:xfrm>
        </p:spPr>
        <p:txBody>
          <a:bodyPr/>
          <a:lstStyle/>
          <a:p>
            <a:r>
              <a:rPr lang="es-EC" dirty="0"/>
              <a:t>Controversia sobre Alimentos GMO</a:t>
            </a:r>
          </a:p>
        </p:txBody>
      </p:sp>
      <p:sp>
        <p:nvSpPr>
          <p:cNvPr id="3" name="Marcador de contenido 2"/>
          <p:cNvSpPr>
            <a:spLocks noGrp="1"/>
          </p:cNvSpPr>
          <p:nvPr>
            <p:ph idx="1"/>
          </p:nvPr>
        </p:nvSpPr>
        <p:spPr>
          <a:xfrm>
            <a:off x="728886" y="1545170"/>
            <a:ext cx="4716569" cy="4770098"/>
          </a:xfrm>
        </p:spPr>
        <p:txBody>
          <a:bodyPr/>
          <a:lstStyle/>
          <a:p>
            <a:pPr algn="just"/>
            <a:r>
              <a:rPr lang="es-EC" sz="1600" i="1" dirty="0" err="1"/>
              <a:t>bacillus</a:t>
            </a:r>
            <a:r>
              <a:rPr lang="es-EC" sz="1600" i="1" dirty="0"/>
              <a:t> </a:t>
            </a:r>
            <a:r>
              <a:rPr lang="es-EC" sz="1600" i="1" dirty="0" err="1"/>
              <a:t>thuringiensis</a:t>
            </a:r>
            <a:r>
              <a:rPr lang="es-EC" sz="1600" dirty="0"/>
              <a:t>. Es una bacteria natural del suelo que contiene un gen que produce químicos tóxicos para ciertos insectos. Disminuye el uso de pesticidas pero de acuerdo a ciertos descubrimientos esta toxina pueda causar problemas a la salud humana como diabetes y problemas cardiacos.</a:t>
            </a:r>
          </a:p>
          <a:p>
            <a:pPr algn="just"/>
            <a:r>
              <a:rPr lang="es-EC" sz="1600" dirty="0"/>
              <a:t>Afectan a la biodiversidad, permite el uso de herbicidas que afecta a organismos polinizadores. </a:t>
            </a:r>
          </a:p>
          <a:p>
            <a:pPr algn="just"/>
            <a:r>
              <a:rPr lang="es-EC" sz="1600" dirty="0"/>
              <a:t>Se puede expandir y cruzar con especies salvajes alterando su desarrollo natural.</a:t>
            </a:r>
          </a:p>
          <a:p>
            <a:pPr algn="just"/>
            <a:r>
              <a:rPr lang="es-EC" sz="1600" dirty="0"/>
              <a:t>64 países requieren que se identifique en la etiqueta los productos transgénicos.</a:t>
            </a:r>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pic>
        <p:nvPicPr>
          <p:cNvPr id="7" name="Imagen 6"/>
          <p:cNvPicPr>
            <a:picLocks noChangeAspect="1"/>
          </p:cNvPicPr>
          <p:nvPr/>
        </p:nvPicPr>
        <p:blipFill>
          <a:blip r:embed="rId4"/>
          <a:stretch>
            <a:fillRect/>
          </a:stretch>
        </p:blipFill>
        <p:spPr>
          <a:xfrm>
            <a:off x="6147016" y="1245592"/>
            <a:ext cx="5135346" cy="5369254"/>
          </a:xfrm>
          <a:prstGeom prst="rect">
            <a:avLst/>
          </a:prstGeom>
        </p:spPr>
      </p:pic>
    </p:spTree>
    <p:extLst>
      <p:ext uri="{BB962C8B-B14F-4D97-AF65-F5344CB8AC3E}">
        <p14:creationId xmlns:p14="http://schemas.microsoft.com/office/powerpoint/2010/main" val="3688507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6314" y="250916"/>
            <a:ext cx="11174186" cy="1089529"/>
          </a:xfrm>
        </p:spPr>
        <p:txBody>
          <a:bodyPr/>
          <a:lstStyle/>
          <a:p>
            <a:r>
              <a:rPr lang="es-EC" dirty="0"/>
              <a:t>Puedo saber si estoy comprando productos </a:t>
            </a:r>
            <a:r>
              <a:rPr lang="es-EC" dirty="0" err="1"/>
              <a:t>GMOs</a:t>
            </a:r>
            <a:r>
              <a:rPr lang="es-EC" dirty="0"/>
              <a:t>?</a:t>
            </a:r>
          </a:p>
        </p:txBody>
      </p:sp>
      <p:sp>
        <p:nvSpPr>
          <p:cNvPr id="4" name="CuadroTexto 3"/>
          <p:cNvSpPr txBox="1"/>
          <p:nvPr/>
        </p:nvSpPr>
        <p:spPr>
          <a:xfrm>
            <a:off x="571500" y="1550504"/>
            <a:ext cx="6240117" cy="2031325"/>
          </a:xfrm>
          <a:prstGeom prst="rect">
            <a:avLst/>
          </a:prstGeom>
          <a:noFill/>
        </p:spPr>
        <p:txBody>
          <a:bodyPr wrap="square" rtlCol="0">
            <a:spAutoFit/>
          </a:bodyPr>
          <a:lstStyle/>
          <a:p>
            <a:r>
              <a:rPr lang="es-ES" dirty="0"/>
              <a:t>Si bien la Constitución prohíbe los cultivos y semillas, en el país es legal la importación y consumo de </a:t>
            </a:r>
            <a:r>
              <a:rPr lang="es-ES" b="1" dirty="0"/>
              <a:t>productos transgénicos</a:t>
            </a:r>
            <a:r>
              <a:rPr lang="es-ES" dirty="0"/>
              <a:t>. </a:t>
            </a:r>
            <a:r>
              <a:rPr lang="es-ES" b="1" dirty="0"/>
              <a:t>Ecuador</a:t>
            </a:r>
            <a:r>
              <a:rPr lang="es-ES" dirty="0"/>
              <a:t> importa soya y maíz genéticamente modificados de EE. UU. y Argentina que sirven en la elaboración de balanceado para animales de consumo y compactación de embutidos respectivamente.</a:t>
            </a:r>
            <a:endParaRPr lang="es-EC" dirty="0"/>
          </a:p>
        </p:txBody>
      </p:sp>
      <p:pic>
        <p:nvPicPr>
          <p:cNvPr id="5" name="Imagen 4"/>
          <p:cNvPicPr>
            <a:picLocks noChangeAspect="1"/>
          </p:cNvPicPr>
          <p:nvPr/>
        </p:nvPicPr>
        <p:blipFill rotWithShape="1">
          <a:blip r:embed="rId3"/>
          <a:srcRect l="35544" t="36522" r="31304" b="28503"/>
          <a:stretch/>
        </p:blipFill>
        <p:spPr>
          <a:xfrm>
            <a:off x="6489740" y="1030356"/>
            <a:ext cx="4695096" cy="2786270"/>
          </a:xfrm>
          <a:prstGeom prst="rect">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l="12908" t="8575" r="12889" b="12894"/>
          <a:stretch/>
        </p:blipFill>
        <p:spPr>
          <a:xfrm>
            <a:off x="7796992" y="4084541"/>
            <a:ext cx="2080591" cy="2201959"/>
          </a:xfrm>
          <a:prstGeom prst="rect">
            <a:avLst/>
          </a:prstGeom>
        </p:spPr>
      </p:pic>
    </p:spTree>
    <p:extLst>
      <p:ext uri="{BB962C8B-B14F-4D97-AF65-F5344CB8AC3E}">
        <p14:creationId xmlns:p14="http://schemas.microsoft.com/office/powerpoint/2010/main" val="1907207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6314" y="527915"/>
            <a:ext cx="11174186" cy="535531"/>
          </a:xfrm>
        </p:spPr>
        <p:txBody>
          <a:bodyPr/>
          <a:lstStyle/>
          <a:p>
            <a:r>
              <a:rPr lang="es-EC" sz="3200" dirty="0"/>
              <a:t>Caso estudio 2: Arroz dorado (debate sobre su uso) </a:t>
            </a:r>
          </a:p>
        </p:txBody>
      </p:sp>
      <p:sp>
        <p:nvSpPr>
          <p:cNvPr id="3" name="Marcador de contenido 2"/>
          <p:cNvSpPr>
            <a:spLocks noGrp="1"/>
          </p:cNvSpPr>
          <p:nvPr>
            <p:ph idx="1"/>
          </p:nvPr>
        </p:nvSpPr>
        <p:spPr>
          <a:xfrm>
            <a:off x="1355808" y="4406294"/>
            <a:ext cx="3773261" cy="1160890"/>
          </a:xfrm>
        </p:spPr>
        <p:txBody>
          <a:bodyPr/>
          <a:lstStyle/>
          <a:p>
            <a:pPr>
              <a:buFont typeface="Wingdings" panose="05000000000000000000" pitchFamily="2" charset="2"/>
              <a:buChar char="q"/>
            </a:pPr>
            <a:r>
              <a:rPr lang="es-EC" u="sng" dirty="0">
                <a:hlinkClick r:id="rId3"/>
              </a:rPr>
              <a:t>Entrevista a nutricionista</a:t>
            </a:r>
            <a:endParaRPr lang="es-EC" dirty="0">
              <a:hlinkClick r:id="rId3"/>
            </a:endParaRPr>
          </a:p>
          <a:p>
            <a:pPr>
              <a:buFont typeface="Wingdings" panose="05000000000000000000" pitchFamily="2" charset="2"/>
              <a:buChar char="q"/>
            </a:pPr>
            <a:endParaRPr lang="es-EC" dirty="0">
              <a:hlinkClick r:id="rId3"/>
            </a:endParaRPr>
          </a:p>
        </p:txBody>
      </p:sp>
      <p:sp>
        <p:nvSpPr>
          <p:cNvPr id="5" name="CuadroTexto 4">
            <a:hlinkClick r:id="rId4"/>
          </p:cNvPr>
          <p:cNvSpPr txBox="1"/>
          <p:nvPr/>
        </p:nvSpPr>
        <p:spPr>
          <a:xfrm>
            <a:off x="446314" y="1580097"/>
            <a:ext cx="4200939" cy="646331"/>
          </a:xfrm>
          <a:prstGeom prst="rect">
            <a:avLst/>
          </a:prstGeom>
          <a:noFill/>
        </p:spPr>
        <p:txBody>
          <a:bodyPr wrap="square" rtlCol="0">
            <a:spAutoFit/>
          </a:bodyPr>
          <a:lstStyle/>
          <a:p>
            <a:pPr marL="285750" indent="-285750">
              <a:buFont typeface="Wingdings" panose="05000000000000000000" pitchFamily="2" charset="2"/>
              <a:buChar char="q"/>
            </a:pPr>
            <a:r>
              <a:rPr lang="en-US" u="sng" dirty="0" err="1"/>
              <a:t>Informción</a:t>
            </a:r>
            <a:r>
              <a:rPr lang="en-US" u="sng" dirty="0"/>
              <a:t> general</a:t>
            </a:r>
            <a:endParaRPr lang="es-EC" dirty="0"/>
          </a:p>
          <a:p>
            <a:endParaRPr lang="es-EC" dirty="0"/>
          </a:p>
        </p:txBody>
      </p:sp>
      <p:sp>
        <p:nvSpPr>
          <p:cNvPr id="6" name="CuadroTexto 5">
            <a:hlinkClick r:id="rId5"/>
          </p:cNvPr>
          <p:cNvSpPr txBox="1"/>
          <p:nvPr/>
        </p:nvSpPr>
        <p:spPr>
          <a:xfrm>
            <a:off x="850983" y="3017906"/>
            <a:ext cx="4200939" cy="646331"/>
          </a:xfrm>
          <a:prstGeom prst="rect">
            <a:avLst/>
          </a:prstGeom>
          <a:noFill/>
        </p:spPr>
        <p:txBody>
          <a:bodyPr wrap="square" rtlCol="0">
            <a:spAutoFit/>
          </a:bodyPr>
          <a:lstStyle/>
          <a:p>
            <a:pPr marL="285750" indent="-285750">
              <a:buFont typeface="Wingdings" panose="05000000000000000000" pitchFamily="2" charset="2"/>
              <a:buChar char="q"/>
            </a:pPr>
            <a:r>
              <a:rPr lang="en-US" u="sng" dirty="0" err="1"/>
              <a:t>Diferentes</a:t>
            </a:r>
            <a:r>
              <a:rPr lang="en-US" u="sng" dirty="0"/>
              <a:t> </a:t>
            </a:r>
            <a:r>
              <a:rPr lang="en-US" u="sng" dirty="0" err="1"/>
              <a:t>puntos</a:t>
            </a:r>
            <a:r>
              <a:rPr lang="en-US" u="sng" dirty="0"/>
              <a:t> de vista</a:t>
            </a:r>
            <a:endParaRPr lang="es-EC" dirty="0"/>
          </a:p>
          <a:p>
            <a:pPr marL="285750" indent="-285750">
              <a:buFont typeface="Wingdings" panose="05000000000000000000" pitchFamily="2" charset="2"/>
              <a:buChar char="q"/>
            </a:pPr>
            <a:endParaRPr lang="es-EC" dirty="0"/>
          </a:p>
        </p:txBody>
      </p:sp>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9069" y="1293806"/>
            <a:ext cx="6127547" cy="4376819"/>
          </a:xfrm>
          <a:prstGeom prst="rect">
            <a:avLst/>
          </a:prstGeom>
        </p:spPr>
      </p:pic>
    </p:spTree>
    <p:extLst>
      <p:ext uri="{BB962C8B-B14F-4D97-AF65-F5344CB8AC3E}">
        <p14:creationId xmlns:p14="http://schemas.microsoft.com/office/powerpoint/2010/main" val="41493145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Producción de peces y crustáceos</a:t>
            </a:r>
          </a:p>
        </p:txBody>
      </p:sp>
      <p:sp>
        <p:nvSpPr>
          <p:cNvPr id="3" name="Marcador de contenido 2"/>
          <p:cNvSpPr>
            <a:spLocks noGrp="1"/>
          </p:cNvSpPr>
          <p:nvPr>
            <p:ph idx="1"/>
          </p:nvPr>
        </p:nvSpPr>
        <p:spPr>
          <a:xfrm>
            <a:off x="341539" y="1091146"/>
            <a:ext cx="9824120" cy="4770098"/>
          </a:xfrm>
        </p:spPr>
        <p:txBody>
          <a:bodyPr/>
          <a:lstStyle/>
          <a:p>
            <a:r>
              <a:rPr lang="es-EC" b="1" dirty="0"/>
              <a:t>Acuacultura</a:t>
            </a:r>
            <a:r>
              <a:rPr lang="es-EC" dirty="0"/>
              <a:t> es el cultivo de peces, moluscos, crustáceos y algas en estanques, lagos, represas, jaulas submarinas en agua dulce o salada. En el 2015 el 50% de la producción de peces y mariscos provino de la acuacultura.</a:t>
            </a:r>
          </a:p>
          <a:p>
            <a:r>
              <a:rPr lang="es-EC" dirty="0"/>
              <a:t>Las flotas industriales de pesca capturan el pescado salvaje.</a:t>
            </a:r>
          </a:p>
          <a:p>
            <a:r>
              <a:rPr lang="es-EC" dirty="0"/>
              <a:t>El 30% de los recursos pesqueros se encuentran con sobrepesca</a:t>
            </a:r>
          </a:p>
        </p:txBody>
      </p:sp>
      <p:pic>
        <p:nvPicPr>
          <p:cNvPr id="4" name="Imagen 3"/>
          <p:cNvPicPr>
            <a:picLocks noChangeAspect="1"/>
          </p:cNvPicPr>
          <p:nvPr/>
        </p:nvPicPr>
        <p:blipFill>
          <a:blip r:embed="rId3"/>
          <a:stretch>
            <a:fillRect/>
          </a:stretch>
        </p:blipFill>
        <p:spPr>
          <a:xfrm>
            <a:off x="571500" y="3575659"/>
            <a:ext cx="5094929" cy="2710841"/>
          </a:xfrm>
          <a:prstGeom prst="rect">
            <a:avLst/>
          </a:prstGeom>
        </p:spPr>
      </p:pic>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sp>
        <p:nvSpPr>
          <p:cNvPr id="7" name="CuadroTexto 6"/>
          <p:cNvSpPr txBox="1"/>
          <p:nvPr/>
        </p:nvSpPr>
        <p:spPr>
          <a:xfrm>
            <a:off x="6776623" y="3765548"/>
            <a:ext cx="4505739" cy="2308324"/>
          </a:xfrm>
          <a:prstGeom prst="rect">
            <a:avLst/>
          </a:prstGeom>
          <a:noFill/>
        </p:spPr>
        <p:txBody>
          <a:bodyPr wrap="square" rtlCol="0">
            <a:spAutoFit/>
          </a:bodyPr>
          <a:lstStyle/>
          <a:p>
            <a:pPr algn="ctr"/>
            <a:r>
              <a:rPr lang="es-EC" dirty="0"/>
              <a:t>Mundialmente la acuacultura envuelve las especies que se alimentan de algas: bagre, carpa, tilapia y crustáceos. O se alimentan de carne como el salmón y el camarón a los cuales les alimentan con harina de pescado</a:t>
            </a:r>
          </a:p>
          <a:p>
            <a:pPr algn="ctr"/>
            <a:endParaRPr lang="es-EC" dirty="0"/>
          </a:p>
        </p:txBody>
      </p:sp>
    </p:spTree>
    <p:extLst>
      <p:ext uri="{BB962C8B-B14F-4D97-AF65-F5344CB8AC3E}">
        <p14:creationId xmlns:p14="http://schemas.microsoft.com/office/powerpoint/2010/main" val="4996009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err="1"/>
              <a:t>Tabla</a:t>
            </a:r>
            <a:r>
              <a:rPr lang="en-US" dirty="0"/>
              <a:t> de </a:t>
            </a:r>
            <a:r>
              <a:rPr lang="en-US" dirty="0" err="1"/>
              <a:t>contenido</a:t>
            </a:r>
            <a:r>
              <a:rPr lang="en-US" dirty="0"/>
              <a:t> </a:t>
            </a:r>
          </a:p>
        </p:txBody>
      </p:sp>
      <p:sp>
        <p:nvSpPr>
          <p:cNvPr id="2" name="CuadroTexto 1"/>
          <p:cNvSpPr txBox="1"/>
          <p:nvPr/>
        </p:nvSpPr>
        <p:spPr>
          <a:xfrm>
            <a:off x="571500" y="1581150"/>
            <a:ext cx="10106025" cy="1754326"/>
          </a:xfrm>
          <a:prstGeom prst="rect">
            <a:avLst/>
          </a:prstGeom>
          <a:noFill/>
        </p:spPr>
        <p:txBody>
          <a:bodyPr wrap="square" rtlCol="0">
            <a:spAutoFit/>
          </a:bodyPr>
          <a:lstStyle/>
          <a:p>
            <a:pPr marL="285750" indent="-285750">
              <a:buFont typeface="Arial" panose="020B0604020202020204" pitchFamily="34" charset="0"/>
              <a:buChar char="•"/>
            </a:pPr>
            <a:r>
              <a:rPr lang="es-EC" dirty="0" smtClean="0"/>
              <a:t>Producción </a:t>
            </a:r>
            <a:r>
              <a:rPr lang="es-EC" dirty="0"/>
              <a:t>de agricultura industrializada versus orgánica. </a:t>
            </a:r>
          </a:p>
          <a:p>
            <a:pPr marL="285750" indent="-285750">
              <a:buFont typeface="Arial" panose="020B0604020202020204" pitchFamily="34" charset="0"/>
              <a:buChar char="•"/>
            </a:pPr>
            <a:r>
              <a:rPr lang="es-EC" dirty="0"/>
              <a:t>Control natural de plagas versus pesticidas. </a:t>
            </a:r>
          </a:p>
          <a:p>
            <a:pPr marL="285750" indent="-285750">
              <a:buFont typeface="Arial" panose="020B0604020202020204" pitchFamily="34" charset="0"/>
              <a:buChar char="•"/>
            </a:pPr>
            <a:r>
              <a:rPr lang="es-EC" dirty="0"/>
              <a:t>Uso de ingeniería genética para la producción de transgénicos. </a:t>
            </a:r>
          </a:p>
          <a:p>
            <a:pPr marL="285750" indent="-285750" fontAlgn="base">
              <a:buFont typeface="Arial" panose="020B0604020202020204" pitchFamily="34" charset="0"/>
              <a:buChar char="•"/>
            </a:pPr>
            <a:r>
              <a:rPr lang="es-ES" dirty="0"/>
              <a:t>Producción acuícola en cultivos extensivos e intensivos.</a:t>
            </a:r>
            <a:r>
              <a:rPr lang="es-EC" dirty="0"/>
              <a:t> </a:t>
            </a:r>
          </a:p>
          <a:p>
            <a:pPr marL="285750" indent="-285750" fontAlgn="base">
              <a:buFont typeface="Arial" panose="020B0604020202020204" pitchFamily="34" charset="0"/>
              <a:buChar char="•"/>
            </a:pPr>
            <a:r>
              <a:rPr lang="es-ES" dirty="0"/>
              <a:t>Insumos de la industria acuícola.</a:t>
            </a:r>
            <a:r>
              <a:rPr lang="es-EC" dirty="0"/>
              <a:t> </a:t>
            </a:r>
          </a:p>
          <a:p>
            <a:pPr marL="285750" indent="-285750" fontAlgn="base">
              <a:buFont typeface="Arial" panose="020B0604020202020204" pitchFamily="34" charset="0"/>
              <a:buChar char="•"/>
            </a:pPr>
            <a:r>
              <a:rPr lang="es-ES" dirty="0"/>
              <a:t>Efectos ambientales en la mala práctica agrícola y acuícola.</a:t>
            </a:r>
            <a:r>
              <a:rPr lang="es-EC" dirty="0"/>
              <a:t> </a:t>
            </a:r>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spTree>
    <p:extLst>
      <p:ext uri="{BB962C8B-B14F-4D97-AF65-F5344CB8AC3E}">
        <p14:creationId xmlns:p14="http://schemas.microsoft.com/office/powerpoint/2010/main" val="59582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446314" y="714781"/>
            <a:ext cx="5666387" cy="1089529"/>
          </a:xfrm>
        </p:spPr>
        <p:txBody>
          <a:bodyPr/>
          <a:lstStyle/>
          <a:p>
            <a:r>
              <a:rPr lang="en-US" dirty="0" err="1"/>
              <a:t>Acuacultura</a:t>
            </a:r>
            <a:r>
              <a:rPr lang="en-US" dirty="0"/>
              <a:t> y </a:t>
            </a:r>
            <a:r>
              <a:rPr lang="en-US" dirty="0" err="1"/>
              <a:t>sus</a:t>
            </a:r>
            <a:r>
              <a:rPr lang="en-US" dirty="0"/>
              <a:t> </a:t>
            </a:r>
            <a:r>
              <a:rPr lang="en-US" dirty="0" err="1"/>
              <a:t>impactos</a:t>
            </a:r>
            <a:endParaRPr lang="en-US" dirty="0"/>
          </a:p>
        </p:txBody>
      </p:sp>
      <p:sp>
        <p:nvSpPr>
          <p:cNvPr id="21" name="Text Placeholder 20">
            <a:extLst>
              <a:ext uri="{FF2B5EF4-FFF2-40B4-BE49-F238E27FC236}">
                <a16:creationId xmlns:a16="http://schemas.microsoft.com/office/drawing/2014/main" id="{67FDC6DC-D5D3-413E-A73C-6CC86E9646BC}"/>
              </a:ext>
            </a:extLst>
          </p:cNvPr>
          <p:cNvSpPr>
            <a:spLocks noGrp="1"/>
          </p:cNvSpPr>
          <p:nvPr>
            <p:ph type="body" sz="quarter" idx="14"/>
          </p:nvPr>
        </p:nvSpPr>
        <p:spPr/>
        <p:txBody>
          <a:bodyPr/>
          <a:lstStyle/>
          <a:p>
            <a:r>
              <a:rPr lang="en-US" dirty="0" err="1"/>
              <a:t>Generalidades</a:t>
            </a:r>
            <a:endParaRPr lang="en-US" dirty="0"/>
          </a:p>
        </p:txBody>
      </p:sp>
      <p:sp>
        <p:nvSpPr>
          <p:cNvPr id="17" name="Text Placeholder 16">
            <a:extLst>
              <a:ext uri="{FF2B5EF4-FFF2-40B4-BE49-F238E27FC236}">
                <a16:creationId xmlns:a16="http://schemas.microsoft.com/office/drawing/2014/main" id="{BB40F080-6054-425B-9E1C-1DDC9260832D}"/>
              </a:ext>
            </a:extLst>
          </p:cNvPr>
          <p:cNvSpPr>
            <a:spLocks noGrp="1"/>
          </p:cNvSpPr>
          <p:nvPr>
            <p:ph type="body" sz="quarter" idx="17"/>
          </p:nvPr>
        </p:nvSpPr>
        <p:spPr>
          <a:xfrm>
            <a:off x="571499" y="2395673"/>
            <a:ext cx="5045529" cy="4142913"/>
          </a:xfrm>
        </p:spPr>
        <p:txBody>
          <a:bodyPr/>
          <a:lstStyle/>
          <a:p>
            <a:endParaRPr lang="es-ES" dirty="0"/>
          </a:p>
          <a:p>
            <a:r>
              <a:rPr lang="es-ES" dirty="0"/>
              <a:t>1/3 de la pesca de los océanos se usa para harina y aceite de pescado con el que se alimenta a peces en la acuicultura además de la ganadería. Dentro de la pesca para satisfacer la demanda se incluye el kril antártico que es la base de cadena alimenticia de </a:t>
            </a:r>
            <a:r>
              <a:rPr lang="es-ES" dirty="0" err="1"/>
              <a:t>antartida</a:t>
            </a:r>
            <a:r>
              <a:rPr lang="es-ES" dirty="0"/>
              <a:t>.</a:t>
            </a:r>
          </a:p>
          <a:p>
            <a:r>
              <a:rPr lang="es-ES" dirty="0"/>
              <a:t>Uso de pesticidas y antibióticos</a:t>
            </a:r>
          </a:p>
        </p:txBody>
      </p:sp>
      <p:sp>
        <p:nvSpPr>
          <p:cNvPr id="7" name="Rectangle 6">
            <a:extLst>
              <a:ext uri="{FF2B5EF4-FFF2-40B4-BE49-F238E27FC236}">
                <a16:creationId xmlns:a16="http://schemas.microsoft.com/office/drawing/2014/main" id="{61E397FF-5106-4C31-8E91-796AEA20258E}"/>
              </a:ext>
              <a:ext uri="{C183D7F6-B498-43B3-948B-1728B52AA6E4}">
                <adec:decorative xmlns=""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Slide Number Placeholder 5">
            <a:extLst>
              <a:ext uri="{FF2B5EF4-FFF2-40B4-BE49-F238E27FC236}">
                <a16:creationId xmlns:a16="http://schemas.microsoft.com/office/drawing/2014/main" id="{D7DDE5B7-93F1-4010-85B1-8F63FD5044C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20</a:t>
            </a:fld>
            <a:endParaRPr lang="en-US" b="1" dirty="0">
              <a:solidFill>
                <a:schemeClr val="bg1"/>
              </a:solidFill>
            </a:endParaRPr>
          </a:p>
        </p:txBody>
      </p:sp>
      <p:pic>
        <p:nvPicPr>
          <p:cNvPr id="3" name="Imagen 2"/>
          <p:cNvPicPr>
            <a:picLocks noChangeAspect="1"/>
          </p:cNvPicPr>
          <p:nvPr/>
        </p:nvPicPr>
        <p:blipFill>
          <a:blip r:embed="rId3"/>
          <a:stretch>
            <a:fillRect/>
          </a:stretch>
        </p:blipFill>
        <p:spPr>
          <a:xfrm>
            <a:off x="5793753" y="769219"/>
            <a:ext cx="5864847" cy="5319562"/>
          </a:xfrm>
          <a:prstGeom prst="rect">
            <a:avLst/>
          </a:prstGeom>
        </p:spPr>
      </p:pic>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spTree>
    <p:extLst>
      <p:ext uri="{BB962C8B-B14F-4D97-AF65-F5344CB8AC3E}">
        <p14:creationId xmlns:p14="http://schemas.microsoft.com/office/powerpoint/2010/main" val="2081054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Sistemas de cultivo</a:t>
            </a:r>
          </a:p>
        </p:txBody>
      </p:sp>
      <p:pic>
        <p:nvPicPr>
          <p:cNvPr id="4" name="Marcador de contenido 3"/>
          <p:cNvPicPr>
            <a:picLocks noGrp="1" noChangeAspect="1"/>
          </p:cNvPicPr>
          <p:nvPr>
            <p:ph idx="1"/>
          </p:nvPr>
        </p:nvPicPr>
        <p:blipFill rotWithShape="1">
          <a:blip r:embed="rId3"/>
          <a:srcRect l="30247" t="42217" r="20795" b="26329"/>
          <a:stretch/>
        </p:blipFill>
        <p:spPr>
          <a:xfrm>
            <a:off x="805179" y="1310640"/>
            <a:ext cx="10364911" cy="3749040"/>
          </a:xfrm>
          <a:prstGeom prst="rect">
            <a:avLst/>
          </a:prstGeom>
        </p:spPr>
      </p:pic>
      <p:sp>
        <p:nvSpPr>
          <p:cNvPr id="5" name="CuadroTexto 4"/>
          <p:cNvSpPr txBox="1"/>
          <p:nvPr/>
        </p:nvSpPr>
        <p:spPr>
          <a:xfrm>
            <a:off x="928007" y="5192196"/>
            <a:ext cx="10617200" cy="646331"/>
          </a:xfrm>
          <a:prstGeom prst="rect">
            <a:avLst/>
          </a:prstGeom>
          <a:noFill/>
        </p:spPr>
        <p:txBody>
          <a:bodyPr wrap="square" rtlCol="0">
            <a:spAutoFit/>
          </a:bodyPr>
          <a:lstStyle/>
          <a:p>
            <a:r>
              <a:rPr lang="es-ES" i="1" dirty="0"/>
              <a:t>Principales características de los diferentes sistemas de cultivo para camarón.</a:t>
            </a:r>
            <a:br>
              <a:rPr lang="es-ES" i="1" dirty="0"/>
            </a:br>
            <a:endParaRPr lang="es-EC" i="1" dirty="0"/>
          </a:p>
        </p:txBody>
      </p:sp>
    </p:spTree>
    <p:extLst>
      <p:ext uri="{BB962C8B-B14F-4D97-AF65-F5344CB8AC3E}">
        <p14:creationId xmlns:p14="http://schemas.microsoft.com/office/powerpoint/2010/main" val="1510312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Insumos acuícolas</a:t>
            </a:r>
          </a:p>
        </p:txBody>
      </p:sp>
      <p:pic>
        <p:nvPicPr>
          <p:cNvPr id="4"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1290373"/>
            <a:ext cx="8031162" cy="2677054"/>
          </a:xfr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52" y="4166654"/>
            <a:ext cx="2179320" cy="2179320"/>
          </a:xfrm>
          <a:prstGeom prst="rect">
            <a:avLst/>
          </a:prstGeom>
        </p:spPr>
      </p:pic>
      <p:pic>
        <p:nvPicPr>
          <p:cNvPr id="6" name="Imagen 5"/>
          <p:cNvPicPr>
            <a:picLocks noChangeAspect="1"/>
          </p:cNvPicPr>
          <p:nvPr/>
        </p:nvPicPr>
        <p:blipFill rotWithShape="1">
          <a:blip r:embed="rId5">
            <a:extLst>
              <a:ext uri="{28A0092B-C50C-407E-A947-70E740481C1C}">
                <a14:useLocalDpi xmlns:a14="http://schemas.microsoft.com/office/drawing/2010/main" val="0"/>
              </a:ext>
            </a:extLst>
          </a:blip>
          <a:srcRect l="16061" t="16485" r="14849" b="4970"/>
          <a:stretch/>
        </p:blipFill>
        <p:spPr>
          <a:xfrm>
            <a:off x="3015014" y="4166654"/>
            <a:ext cx="3962656" cy="2346310"/>
          </a:xfrm>
          <a:prstGeom prst="rect">
            <a:avLst/>
          </a:prstGeom>
        </p:spPr>
      </p:pic>
      <p:pic>
        <p:nvPicPr>
          <p:cNvPr id="7" name="Imagen 6"/>
          <p:cNvPicPr>
            <a:picLocks noChangeAspect="1"/>
          </p:cNvPicPr>
          <p:nvPr/>
        </p:nvPicPr>
        <p:blipFill rotWithShape="1">
          <a:blip r:embed="rId6">
            <a:extLst>
              <a:ext uri="{28A0092B-C50C-407E-A947-70E740481C1C}">
                <a14:useLocalDpi xmlns:a14="http://schemas.microsoft.com/office/drawing/2010/main" val="0"/>
              </a:ext>
            </a:extLst>
          </a:blip>
          <a:srcRect l="8803" r="14008" b="8701"/>
          <a:stretch/>
        </p:blipFill>
        <p:spPr>
          <a:xfrm>
            <a:off x="8849888" y="140119"/>
            <a:ext cx="2580640" cy="3608921"/>
          </a:xfrm>
          <a:prstGeom prst="rect">
            <a:avLst/>
          </a:prstGeom>
        </p:spPr>
      </p:pic>
      <p:pic>
        <p:nvPicPr>
          <p:cNvPr id="8" name="Imagen 7"/>
          <p:cNvPicPr>
            <a:picLocks noChangeAspect="1"/>
          </p:cNvPicPr>
          <p:nvPr/>
        </p:nvPicPr>
        <p:blipFill rotWithShape="1">
          <a:blip r:embed="rId7">
            <a:extLst>
              <a:ext uri="{28A0092B-C50C-407E-A947-70E740481C1C}">
                <a14:useLocalDpi xmlns:a14="http://schemas.microsoft.com/office/drawing/2010/main" val="0"/>
              </a:ext>
            </a:extLst>
          </a:blip>
          <a:srcRect l="13363" r="16350"/>
          <a:stretch/>
        </p:blipFill>
        <p:spPr>
          <a:xfrm>
            <a:off x="6990082" y="4109136"/>
            <a:ext cx="1828800" cy="2601905"/>
          </a:xfrm>
          <a:prstGeom prst="rect">
            <a:avLst/>
          </a:prstGeom>
        </p:spPr>
      </p:pic>
      <p:pic>
        <p:nvPicPr>
          <p:cNvPr id="9" name="Imagen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3822" y="3820468"/>
            <a:ext cx="2396706" cy="2890573"/>
          </a:xfrm>
          <a:prstGeom prst="rect">
            <a:avLst/>
          </a:prstGeom>
        </p:spPr>
      </p:pic>
    </p:spTree>
    <p:extLst>
      <p:ext uri="{BB962C8B-B14F-4D97-AF65-F5344CB8AC3E}">
        <p14:creationId xmlns:p14="http://schemas.microsoft.com/office/powerpoint/2010/main" val="3859721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EC" dirty="0"/>
              <a:t>Exportaciones de camarón en Ecuador</a:t>
            </a:r>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pic>
        <p:nvPicPr>
          <p:cNvPr id="6" name="Marcador de contenido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5092" y="1309018"/>
            <a:ext cx="10797270" cy="4760477"/>
          </a:xfrm>
        </p:spPr>
      </p:pic>
    </p:spTree>
    <p:extLst>
      <p:ext uri="{BB962C8B-B14F-4D97-AF65-F5344CB8AC3E}">
        <p14:creationId xmlns:p14="http://schemas.microsoft.com/office/powerpoint/2010/main" val="750747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Impactos de la Acuicultura en Ecuador</a:t>
            </a:r>
          </a:p>
        </p:txBody>
      </p:sp>
      <p:pic>
        <p:nvPicPr>
          <p:cNvPr id="5" name="Imagen 4"/>
          <p:cNvPicPr>
            <a:picLocks noChangeAspect="1"/>
          </p:cNvPicPr>
          <p:nvPr/>
        </p:nvPicPr>
        <p:blipFill>
          <a:blip r:embed="rId3"/>
          <a:stretch>
            <a:fillRect/>
          </a:stretch>
        </p:blipFill>
        <p:spPr>
          <a:xfrm>
            <a:off x="3165933" y="1419544"/>
            <a:ext cx="8795761" cy="4486421"/>
          </a:xfrm>
          <a:prstGeom prst="rect">
            <a:avLst/>
          </a:prstGeom>
        </p:spPr>
      </p:pic>
      <p:sp>
        <p:nvSpPr>
          <p:cNvPr id="6" name="CuadroTexto 5"/>
          <p:cNvSpPr txBox="1"/>
          <p:nvPr/>
        </p:nvSpPr>
        <p:spPr>
          <a:xfrm>
            <a:off x="4751356" y="5943859"/>
            <a:ext cx="5886506" cy="523220"/>
          </a:xfrm>
          <a:prstGeom prst="rect">
            <a:avLst/>
          </a:prstGeom>
          <a:noFill/>
        </p:spPr>
        <p:txBody>
          <a:bodyPr wrap="square" rtlCol="0">
            <a:spAutoFit/>
          </a:bodyPr>
          <a:lstStyle/>
          <a:p>
            <a:pPr algn="ctr"/>
            <a:r>
              <a:rPr lang="es-EC" sz="1400" i="1" dirty="0"/>
              <a:t>Bosques de manglar en los alrededores de la ciudad de </a:t>
            </a:r>
            <a:r>
              <a:rPr lang="es-EC" sz="1400" i="1" dirty="0" err="1"/>
              <a:t>Guayaaquil</a:t>
            </a:r>
            <a:r>
              <a:rPr lang="es-EC" sz="1400" i="1" dirty="0"/>
              <a:t>, además se observan las camaroneras.</a:t>
            </a:r>
          </a:p>
        </p:txBody>
      </p:sp>
      <p:sp>
        <p:nvSpPr>
          <p:cNvPr id="8" name="CuadroTexto 7"/>
          <p:cNvSpPr txBox="1"/>
          <p:nvPr/>
        </p:nvSpPr>
        <p:spPr>
          <a:xfrm>
            <a:off x="122830" y="1419544"/>
            <a:ext cx="2634018" cy="4524315"/>
          </a:xfrm>
          <a:prstGeom prst="rect">
            <a:avLst/>
          </a:prstGeom>
          <a:solidFill>
            <a:schemeClr val="accent5">
              <a:lumMod val="20000"/>
              <a:lumOff val="80000"/>
            </a:schemeClr>
          </a:solidFill>
        </p:spPr>
        <p:txBody>
          <a:bodyPr wrap="square" rtlCol="0">
            <a:spAutoFit/>
          </a:bodyPr>
          <a:lstStyle/>
          <a:p>
            <a:r>
              <a:rPr lang="es-ES" dirty="0"/>
              <a:t>Los </a:t>
            </a:r>
            <a:r>
              <a:rPr lang="es-ES" b="1" dirty="0"/>
              <a:t>manglares</a:t>
            </a:r>
            <a:r>
              <a:rPr lang="es-ES" dirty="0"/>
              <a:t> son importantes en el control de la erosión y actúan como cortavientos, son lugares de desove para diversas especies marinas, son utilizados por aves migratorias y tienen otras características que los hacen componentes importantes de los ambientes costeros en los que ocurren.</a:t>
            </a:r>
          </a:p>
        </p:txBody>
      </p:sp>
    </p:spTree>
    <p:extLst>
      <p:ext uri="{BB962C8B-B14F-4D97-AF65-F5344CB8AC3E}">
        <p14:creationId xmlns:p14="http://schemas.microsoft.com/office/powerpoint/2010/main" val="1301924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Acuicultura Sustentable</a:t>
            </a:r>
          </a:p>
        </p:txBody>
      </p:sp>
      <p:sp>
        <p:nvSpPr>
          <p:cNvPr id="3" name="Marcador de contenido 2"/>
          <p:cNvSpPr>
            <a:spLocks noGrp="1"/>
          </p:cNvSpPr>
          <p:nvPr>
            <p:ph idx="1"/>
          </p:nvPr>
        </p:nvSpPr>
        <p:spPr/>
        <p:txBody>
          <a:bodyPr/>
          <a:lstStyle/>
          <a:p>
            <a:pPr marL="0" indent="0">
              <a:buNone/>
            </a:pPr>
            <a:r>
              <a:rPr lang="es-ES" dirty="0"/>
              <a:t>Soluciones</a:t>
            </a:r>
          </a:p>
          <a:p>
            <a:r>
              <a:rPr lang="es-ES" dirty="0"/>
              <a:t>Proteger los manglares y estuarios</a:t>
            </a:r>
          </a:p>
          <a:p>
            <a:r>
              <a:rPr lang="es-ES" dirty="0"/>
              <a:t>Mejorar la gestión de residuos.</a:t>
            </a:r>
          </a:p>
          <a:p>
            <a:r>
              <a:rPr lang="es-ES" dirty="0"/>
              <a:t>Reducir el escape de especies acuícolas a la naturaleza</a:t>
            </a:r>
          </a:p>
          <a:p>
            <a:r>
              <a:rPr lang="es-ES" dirty="0"/>
              <a:t>Establecer sistemas de policultivos </a:t>
            </a:r>
            <a:r>
              <a:rPr lang="es-ES" dirty="0" err="1"/>
              <a:t>autosostenibles</a:t>
            </a:r>
            <a:r>
              <a:rPr lang="es-ES" dirty="0"/>
              <a:t> que combina plantas acuáticas y especies.</a:t>
            </a:r>
          </a:p>
          <a:p>
            <a:r>
              <a:rPr lang="es-ES" dirty="0"/>
              <a:t>Certificar formas sostenibles de acuicultura.</a:t>
            </a:r>
            <a:endParaRPr lang="es-EC"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660" y="162805"/>
            <a:ext cx="4561840" cy="2600469"/>
          </a:xfrm>
          <a:prstGeom prst="rect">
            <a:avLst/>
          </a:prstGeom>
        </p:spPr>
      </p:pic>
      <p:pic>
        <p:nvPicPr>
          <p:cNvPr id="1026" name="Picture 2" descr="Agro-acuicultura integrada. Manual bás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39" y="3255962"/>
            <a:ext cx="3655936" cy="229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33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eastus1-mediap.svc.ms/transform/thumbnail?provider=spo&amp;inputFormat=jpg&amp;cs=fFNQTw&amp;docid=https%3A%2F%2Fespolec-my.sharepoint.com%3A443%2F_api%2Fv2.0%2Fdrives%2Fb!sqoPFucdMEOeHnxK6HzJjnTpBfMAB59KojGzeqziVXcnTUGwSMgISJATwbOHPb1Y%2Fitems%2F016ILSGLGQNNDBWUO4D5FIUDARQBPVNNOB%3Fversion%3DPublished&amp;encodeFailures=1&amp;ctag=%22c%3A%7B1B466BD0-DC51-4A1F-8A0C-11805F56B5C1%7D%2C1%22&amp;width=1043&amp;height=783&amp;srcWidth=4128&amp;srcHeight=309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128" y="1583463"/>
            <a:ext cx="5617428" cy="4328230"/>
          </a:xfrm>
          <a:prstGeom prst="rect">
            <a:avLst/>
          </a:prstGeom>
        </p:spPr>
      </p:pic>
      <p:sp>
        <p:nvSpPr>
          <p:cNvPr id="2" name="CuadroTexto 1"/>
          <p:cNvSpPr txBox="1"/>
          <p:nvPr/>
        </p:nvSpPr>
        <p:spPr>
          <a:xfrm>
            <a:off x="278404" y="5911693"/>
            <a:ext cx="5620152" cy="800219"/>
          </a:xfrm>
          <a:prstGeom prst="rect">
            <a:avLst/>
          </a:prstGeom>
          <a:noFill/>
        </p:spPr>
        <p:txBody>
          <a:bodyPr wrap="square" rtlCol="0">
            <a:spAutoFit/>
          </a:bodyPr>
          <a:lstStyle/>
          <a:p>
            <a:r>
              <a:rPr lang="es-EC" sz="1600" i="1" dirty="0" smtClean="0">
                <a:latin typeface="Arial" panose="020B0604020202020204" pitchFamily="34" charset="0"/>
                <a:cs typeface="Arial" panose="020B0604020202020204" pitchFamily="34" charset="0"/>
              </a:rPr>
              <a:t>Foto</a:t>
            </a:r>
            <a:r>
              <a:rPr lang="es-EC" sz="1600" i="1" dirty="0">
                <a:latin typeface="Arial" panose="020B0604020202020204" pitchFamily="34" charset="0"/>
                <a:cs typeface="Arial" panose="020B0604020202020204" pitchFamily="34" charset="0"/>
              </a:rPr>
              <a:t>: Remoción terreno de piscina artesanal para producción de camarón orgánico. </a:t>
            </a:r>
          </a:p>
          <a:p>
            <a:r>
              <a:rPr lang="es-EC" sz="1400" i="1" dirty="0">
                <a:latin typeface="Arial" panose="020B0604020202020204" pitchFamily="34" charset="0"/>
                <a:cs typeface="Arial" panose="020B0604020202020204" pitchFamily="34" charset="0"/>
              </a:rPr>
              <a:t>Autor: Alba Calles</a:t>
            </a:r>
          </a:p>
        </p:txBody>
      </p:sp>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t="19757"/>
          <a:stretch/>
        </p:blipFill>
        <p:spPr>
          <a:xfrm>
            <a:off x="6302233" y="1583464"/>
            <a:ext cx="5584965" cy="4328229"/>
          </a:xfrm>
          <a:prstGeom prst="rect">
            <a:avLst/>
          </a:prstGeom>
        </p:spPr>
      </p:pic>
      <p:sp>
        <p:nvSpPr>
          <p:cNvPr id="3" name="CuadroTexto 2"/>
          <p:cNvSpPr txBox="1"/>
          <p:nvPr/>
        </p:nvSpPr>
        <p:spPr>
          <a:xfrm>
            <a:off x="278404" y="271737"/>
            <a:ext cx="11240305" cy="1200329"/>
          </a:xfrm>
          <a:prstGeom prst="rect">
            <a:avLst/>
          </a:prstGeom>
          <a:noFill/>
        </p:spPr>
        <p:txBody>
          <a:bodyPr wrap="square" rtlCol="0">
            <a:spAutoFit/>
          </a:bodyPr>
          <a:lstStyle/>
          <a:p>
            <a:r>
              <a:rPr lang="es-EC" sz="2400" b="1" dirty="0"/>
              <a:t>Proyecto Fortalecimiento productivo para las buenas prácticas acuícolas desarrollado por ESPOL</a:t>
            </a:r>
          </a:p>
          <a:p>
            <a:endParaRPr lang="es-ES" sz="2400" dirty="0"/>
          </a:p>
        </p:txBody>
      </p:sp>
      <p:sp>
        <p:nvSpPr>
          <p:cNvPr id="7" name="Título 1"/>
          <p:cNvSpPr txBox="1">
            <a:spLocks/>
          </p:cNvSpPr>
          <p:nvPr/>
        </p:nvSpPr>
        <p:spPr>
          <a:xfrm>
            <a:off x="6173236" y="5995792"/>
            <a:ext cx="5713962" cy="685036"/>
          </a:xfrm>
          <a:prstGeom prst="rect">
            <a:avLst/>
          </a:prstGeom>
          <a:noFill/>
          <a:ln>
            <a:noFill/>
          </a:ln>
        </p:spPr>
        <p:txBody>
          <a:bodyPr spcFirstLastPara="1" wrap="square" lIns="121900" tIns="121900" rIns="121900" bIns="12190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s-EC" sz="1600" dirty="0" smtClean="0"/>
              <a:t>Taller de capacitación cultivo camarón orgánico</a:t>
            </a:r>
          </a:p>
          <a:p>
            <a:pPr algn="ctr"/>
            <a:r>
              <a:rPr lang="es-EC" sz="1100" i="1" dirty="0" smtClean="0"/>
              <a:t>Foto</a:t>
            </a:r>
            <a:r>
              <a:rPr lang="es-EC" sz="1100" i="1" dirty="0"/>
              <a:t>: Productores artesanales del Golfo de Guayaquil- Autor: Alba Calles</a:t>
            </a:r>
          </a:p>
          <a:p>
            <a:pPr algn="ctr"/>
            <a:endParaRPr lang="es-EC" sz="1600" dirty="0"/>
          </a:p>
        </p:txBody>
      </p:sp>
    </p:spTree>
    <p:extLst>
      <p:ext uri="{BB962C8B-B14F-4D97-AF65-F5344CB8AC3E}">
        <p14:creationId xmlns:p14="http://schemas.microsoft.com/office/powerpoint/2010/main" val="3183529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446314" y="187890"/>
            <a:ext cx="5666387" cy="2143312"/>
          </a:xfrm>
        </p:spPr>
        <p:txBody>
          <a:bodyPr/>
          <a:lstStyle/>
          <a:p>
            <a:r>
              <a:rPr lang="en-US" dirty="0" err="1"/>
              <a:t>Producción</a:t>
            </a:r>
            <a:r>
              <a:rPr lang="en-US" dirty="0"/>
              <a:t> </a:t>
            </a:r>
            <a:r>
              <a:rPr lang="en-US" dirty="0" err="1"/>
              <a:t>industrializada</a:t>
            </a:r>
            <a:r>
              <a:rPr lang="en-US" dirty="0"/>
              <a:t> de carne </a:t>
            </a:r>
            <a:r>
              <a:rPr lang="en-US" dirty="0" err="1"/>
              <a:t>daña</a:t>
            </a:r>
            <a:r>
              <a:rPr lang="en-US" dirty="0"/>
              <a:t> el </a:t>
            </a:r>
            <a:r>
              <a:rPr lang="en-US" dirty="0" err="1"/>
              <a:t>medio</a:t>
            </a:r>
            <a:r>
              <a:rPr lang="en-US" dirty="0"/>
              <a:t> </a:t>
            </a:r>
            <a:r>
              <a:rPr lang="en-US" dirty="0" err="1"/>
              <a:t>ambiente</a:t>
            </a:r>
            <a:r>
              <a:rPr lang="en-US" dirty="0"/>
              <a:t/>
            </a:r>
            <a:br>
              <a:rPr lang="en-US" dirty="0"/>
            </a:br>
            <a:r>
              <a:rPr lang="en-US" dirty="0"/>
              <a:t> </a:t>
            </a:r>
          </a:p>
        </p:txBody>
      </p:sp>
      <p:sp>
        <p:nvSpPr>
          <p:cNvPr id="21" name="Text Placeholder 20">
            <a:extLst>
              <a:ext uri="{FF2B5EF4-FFF2-40B4-BE49-F238E27FC236}">
                <a16:creationId xmlns:a16="http://schemas.microsoft.com/office/drawing/2014/main" id="{67FDC6DC-D5D3-413E-A73C-6CC86E9646BC}"/>
              </a:ext>
            </a:extLst>
          </p:cNvPr>
          <p:cNvSpPr>
            <a:spLocks noGrp="1"/>
          </p:cNvSpPr>
          <p:nvPr>
            <p:ph type="body" sz="quarter" idx="14"/>
          </p:nvPr>
        </p:nvSpPr>
        <p:spPr/>
        <p:txBody>
          <a:bodyPr/>
          <a:lstStyle/>
          <a:p>
            <a:r>
              <a:rPr lang="en-US" dirty="0" err="1"/>
              <a:t>Generalidades</a:t>
            </a:r>
            <a:endParaRPr lang="en-US" dirty="0"/>
          </a:p>
        </p:txBody>
      </p:sp>
      <p:sp>
        <p:nvSpPr>
          <p:cNvPr id="17" name="Text Placeholder 16">
            <a:extLst>
              <a:ext uri="{FF2B5EF4-FFF2-40B4-BE49-F238E27FC236}">
                <a16:creationId xmlns:a16="http://schemas.microsoft.com/office/drawing/2014/main" id="{BB40F080-6054-425B-9E1C-1DDC9260832D}"/>
              </a:ext>
            </a:extLst>
          </p:cNvPr>
          <p:cNvSpPr>
            <a:spLocks noGrp="1"/>
          </p:cNvSpPr>
          <p:nvPr>
            <p:ph type="body" sz="quarter" idx="17"/>
          </p:nvPr>
        </p:nvSpPr>
        <p:spPr>
          <a:xfrm>
            <a:off x="571499" y="2395673"/>
            <a:ext cx="5045529" cy="4142913"/>
          </a:xfrm>
        </p:spPr>
        <p:txBody>
          <a:bodyPr/>
          <a:lstStyle/>
          <a:p>
            <a:r>
              <a:rPr lang="es-ES" dirty="0"/>
              <a:t>Es artificialmente barato porque no considera los costos medio ambientales y a la salud que genera.</a:t>
            </a:r>
          </a:p>
          <a:p>
            <a:r>
              <a:rPr lang="es-ES" dirty="0"/>
              <a:t>Ganadería intensiva u Operaciones de alimentación concentrada de animales (CAFO, siglas en inglés)</a:t>
            </a:r>
          </a:p>
          <a:p>
            <a:r>
              <a:rPr lang="es-ES" dirty="0"/>
              <a:t>Alta huella hídrica particularmente en el ganado vacuno</a:t>
            </a:r>
          </a:p>
          <a:p>
            <a:r>
              <a:rPr lang="es-ES" dirty="0"/>
              <a:t>El estiércol no pude ser aprovechado para fertilizante por su alto contenido de antibióticos y pesticidas. La mayoría va a plantas de tratamiento de desechos.</a:t>
            </a:r>
          </a:p>
          <a:p>
            <a:r>
              <a:rPr lang="es-ES" dirty="0"/>
              <a:t>Produce metano que es un gas de efecto invernadero 25 veces más perjudicial que el CO2. El ganada puede ser alimentado por granos o por pasto.</a:t>
            </a:r>
          </a:p>
          <a:p>
            <a:r>
              <a:rPr lang="es-ES" dirty="0"/>
              <a:t>Gran cantidad de maíz es producido para alimentación animal.</a:t>
            </a:r>
          </a:p>
          <a:p>
            <a:endParaRPr lang="es-ES" dirty="0"/>
          </a:p>
          <a:p>
            <a:endParaRPr lang="es-ES" dirty="0"/>
          </a:p>
        </p:txBody>
      </p:sp>
      <p:sp>
        <p:nvSpPr>
          <p:cNvPr id="7" name="Rectangle 6">
            <a:extLst>
              <a:ext uri="{FF2B5EF4-FFF2-40B4-BE49-F238E27FC236}">
                <a16:creationId xmlns:a16="http://schemas.microsoft.com/office/drawing/2014/main" id="{61E397FF-5106-4C31-8E91-796AEA20258E}"/>
              </a:ext>
              <a:ext uri="{C183D7F6-B498-43B3-948B-1728B52AA6E4}">
                <adec:decorative xmlns=""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Slide Number Placeholder 5">
            <a:extLst>
              <a:ext uri="{FF2B5EF4-FFF2-40B4-BE49-F238E27FC236}">
                <a16:creationId xmlns:a16="http://schemas.microsoft.com/office/drawing/2014/main" id="{D7DDE5B7-93F1-4010-85B1-8F63FD5044C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27</a:t>
            </a:fld>
            <a:endParaRPr lang="en-US" b="1" dirty="0">
              <a:solidFill>
                <a:schemeClr val="bg1"/>
              </a:solidFill>
            </a:endParaRPr>
          </a:p>
        </p:txBody>
      </p:sp>
      <p:sp>
        <p:nvSpPr>
          <p:cNvPr id="2" name="Marcador de posición de imagen 1"/>
          <p:cNvSpPr>
            <a:spLocks noGrp="1"/>
          </p:cNvSpPr>
          <p:nvPr>
            <p:ph type="pic" sz="quarter" idx="13"/>
          </p:nvPr>
        </p:nvSpPr>
        <p:spPr/>
      </p:sp>
      <p:pic>
        <p:nvPicPr>
          <p:cNvPr id="6" name="Imagen 5"/>
          <p:cNvPicPr>
            <a:picLocks noChangeAspect="1"/>
          </p:cNvPicPr>
          <p:nvPr/>
        </p:nvPicPr>
        <p:blipFill>
          <a:blip r:embed="rId3"/>
          <a:stretch>
            <a:fillRect/>
          </a:stretch>
        </p:blipFill>
        <p:spPr>
          <a:xfrm>
            <a:off x="6299200" y="909440"/>
            <a:ext cx="5906426" cy="5536504"/>
          </a:xfrm>
          <a:prstGeom prst="rect">
            <a:avLst/>
          </a:prstGeom>
        </p:spPr>
      </p:pic>
    </p:spTree>
    <p:extLst>
      <p:ext uri="{BB962C8B-B14F-4D97-AF65-F5344CB8AC3E}">
        <p14:creationId xmlns:p14="http://schemas.microsoft.com/office/powerpoint/2010/main" val="561548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446313" y="361715"/>
            <a:ext cx="11528035" cy="867930"/>
          </a:xfrm>
        </p:spPr>
        <p:txBody>
          <a:bodyPr/>
          <a:lstStyle/>
          <a:p>
            <a:r>
              <a:rPr lang="es-EC" sz="2800" dirty="0" smtClean="0"/>
              <a:t>Consumo de carne y CAFO (Operación concentrada de alimentación animal)</a:t>
            </a:r>
            <a:endParaRPr lang="en-GB" sz="2800" dirty="0"/>
          </a:p>
        </p:txBody>
      </p:sp>
      <p:graphicFrame>
        <p:nvGraphicFramePr>
          <p:cNvPr id="15" name="Table 14">
            <a:extLst>
              <a:ext uri="{FF2B5EF4-FFF2-40B4-BE49-F238E27FC236}">
                <a16:creationId xmlns:a16="http://schemas.microsoft.com/office/drawing/2014/main" id="{6CDC9C35-D466-4519-B3DE-03055872857E}"/>
              </a:ext>
            </a:extLst>
          </p:cNvPr>
          <p:cNvGraphicFramePr>
            <a:graphicFrameLocks noGrp="1"/>
          </p:cNvGraphicFramePr>
          <p:nvPr>
            <p:extLst>
              <p:ext uri="{D42A27DB-BD31-4B8C-83A1-F6EECF244321}">
                <p14:modId xmlns:p14="http://schemas.microsoft.com/office/powerpoint/2010/main" val="3966462290"/>
              </p:ext>
            </p:extLst>
          </p:nvPr>
        </p:nvGraphicFramePr>
        <p:xfrm>
          <a:off x="259123" y="1418339"/>
          <a:ext cx="5664006" cy="4517955"/>
        </p:xfrm>
        <a:graphic>
          <a:graphicData uri="http://schemas.openxmlformats.org/drawingml/2006/table">
            <a:tbl>
              <a:tblPr firstRow="1" bandRow="1">
                <a:tableStyleId>{5C22544A-7EE6-4342-B048-85BDC9FD1C3A}</a:tableStyleId>
              </a:tblPr>
              <a:tblGrid>
                <a:gridCol w="2245006">
                  <a:extLst>
                    <a:ext uri="{9D8B030D-6E8A-4147-A177-3AD203B41FA5}">
                      <a16:colId xmlns:a16="http://schemas.microsoft.com/office/drawing/2014/main" val="2071492987"/>
                    </a:ext>
                  </a:extLst>
                </a:gridCol>
                <a:gridCol w="1235784">
                  <a:extLst>
                    <a:ext uri="{9D8B030D-6E8A-4147-A177-3AD203B41FA5}">
                      <a16:colId xmlns:a16="http://schemas.microsoft.com/office/drawing/2014/main" val="69624285"/>
                    </a:ext>
                  </a:extLst>
                </a:gridCol>
                <a:gridCol w="1125936">
                  <a:extLst>
                    <a:ext uri="{9D8B030D-6E8A-4147-A177-3AD203B41FA5}">
                      <a16:colId xmlns:a16="http://schemas.microsoft.com/office/drawing/2014/main" val="3007106312"/>
                    </a:ext>
                  </a:extLst>
                </a:gridCol>
                <a:gridCol w="1057280">
                  <a:extLst>
                    <a:ext uri="{9D8B030D-6E8A-4147-A177-3AD203B41FA5}">
                      <a16:colId xmlns:a16="http://schemas.microsoft.com/office/drawing/2014/main" val="538167395"/>
                    </a:ext>
                  </a:extLst>
                </a:gridCol>
              </a:tblGrid>
              <a:tr h="525914">
                <a:tc>
                  <a:txBody>
                    <a:bodyPr/>
                    <a:lstStyle/>
                    <a:p>
                      <a:pPr algn="ctr"/>
                      <a:r>
                        <a:rPr lang="es-EC" sz="1200" dirty="0">
                          <a:solidFill>
                            <a:schemeClr val="tx1"/>
                          </a:solidFill>
                          <a:effectLst/>
                        </a:rPr>
                        <a:t>Sector Animal</a:t>
                      </a:r>
                    </a:p>
                  </a:txBody>
                  <a:tcPr marL="74538" marR="74538" marT="37269" marB="37269"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tc>
                  <a:txBody>
                    <a:bodyPr/>
                    <a:lstStyle/>
                    <a:p>
                      <a:pPr algn="ctr"/>
                      <a:r>
                        <a:rPr lang="es-EC" sz="1200" dirty="0">
                          <a:solidFill>
                            <a:schemeClr val="tx1"/>
                          </a:solidFill>
                          <a:effectLst/>
                        </a:rPr>
                        <a:t>grandes CAFO</a:t>
                      </a:r>
                    </a:p>
                  </a:txBody>
                  <a:tcPr marL="74538" marR="74538" marT="37269" marB="37269"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tc>
                  <a:txBody>
                    <a:bodyPr/>
                    <a:lstStyle/>
                    <a:p>
                      <a:pPr algn="ctr"/>
                      <a:r>
                        <a:rPr lang="es-EC" sz="1200" dirty="0">
                          <a:solidFill>
                            <a:schemeClr val="tx1"/>
                          </a:solidFill>
                          <a:effectLst/>
                        </a:rPr>
                        <a:t>CAFO medianas</a:t>
                      </a:r>
                    </a:p>
                  </a:txBody>
                  <a:tcPr marL="74538" marR="74538" marT="37269" marB="37269"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tc>
                  <a:txBody>
                    <a:bodyPr/>
                    <a:lstStyle/>
                    <a:p>
                      <a:pPr algn="ctr"/>
                      <a:r>
                        <a:rPr lang="es-EC" sz="1200" dirty="0">
                          <a:solidFill>
                            <a:schemeClr val="tx1"/>
                          </a:solidFill>
                          <a:effectLst/>
                        </a:rPr>
                        <a:t>CAFO pequeños</a:t>
                      </a:r>
                    </a:p>
                  </a:txBody>
                  <a:tcPr marL="74538" marR="74538" marT="37269" marB="37269"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extLst>
                  <a:ext uri="{0D108BD9-81ED-4DB2-BD59-A6C34878D82A}">
                    <a16:rowId xmlns:a16="http://schemas.microsoft.com/office/drawing/2014/main" val="2816349847"/>
                  </a:ext>
                </a:extLst>
              </a:tr>
              <a:tr h="525914">
                <a:tc>
                  <a:txBody>
                    <a:bodyPr/>
                    <a:lstStyle/>
                    <a:p>
                      <a:r>
                        <a:rPr lang="es-EC" sz="1200" dirty="0">
                          <a:effectLst/>
                        </a:rPr>
                        <a:t>ganado o vaca pares / pantorrilla</a:t>
                      </a:r>
                    </a:p>
                  </a:txBody>
                  <a:tcPr marL="74538" marR="74538" marT="37269" marB="37269"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tc>
                  <a:txBody>
                    <a:bodyPr/>
                    <a:lstStyle/>
                    <a:p>
                      <a:r>
                        <a:rPr lang="es-EC" sz="1200">
                          <a:effectLst/>
                        </a:rPr>
                        <a:t>1000 o más</a:t>
                      </a:r>
                    </a:p>
                  </a:txBody>
                  <a:tcPr marL="74538" marR="74538" marT="37269" marB="37269"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tc>
                  <a:txBody>
                    <a:bodyPr/>
                    <a:lstStyle/>
                    <a:p>
                      <a:r>
                        <a:rPr lang="es-EC" sz="1200">
                          <a:effectLst/>
                        </a:rPr>
                        <a:t>300-999</a:t>
                      </a:r>
                    </a:p>
                  </a:txBody>
                  <a:tcPr marL="74538" marR="74538" marT="37269" marB="37269"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tc>
                  <a:txBody>
                    <a:bodyPr/>
                    <a:lstStyle/>
                    <a:p>
                      <a:r>
                        <a:rPr lang="es-EC" sz="1200">
                          <a:effectLst/>
                        </a:rPr>
                        <a:t>menos de 300</a:t>
                      </a:r>
                    </a:p>
                  </a:txBody>
                  <a:tcPr marL="74538" marR="74538" marT="37269" marB="37269"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extLst>
                  <a:ext uri="{0D108BD9-81ED-4DB2-BD59-A6C34878D82A}">
                    <a16:rowId xmlns:a16="http://schemas.microsoft.com/office/drawing/2014/main" val="3114442557"/>
                  </a:ext>
                </a:extLst>
              </a:tr>
              <a:tr h="525914">
                <a:tc>
                  <a:txBody>
                    <a:bodyPr/>
                    <a:lstStyle/>
                    <a:p>
                      <a:r>
                        <a:rPr lang="es-EC" sz="1200" dirty="0">
                          <a:effectLst/>
                        </a:rPr>
                        <a:t>ganado lechero maduros</a:t>
                      </a:r>
                    </a:p>
                  </a:txBody>
                  <a:tcPr marL="74538" marR="74538" marT="37269" marB="37269" anchor="ctr">
                    <a:lnT w="28575" cap="flat" cmpd="sng" algn="ctr">
                      <a:solidFill>
                        <a:schemeClr val="accent1">
                          <a:lumMod val="50000"/>
                        </a:schemeClr>
                      </a:solidFill>
                      <a:prstDash val="solid"/>
                      <a:round/>
                      <a:headEnd type="none" w="med" len="med"/>
                      <a:tailEnd type="none" w="med" len="med"/>
                    </a:lnT>
                    <a:solidFill>
                      <a:schemeClr val="bg1">
                        <a:lumMod val="95000"/>
                      </a:schemeClr>
                    </a:solidFill>
                  </a:tcPr>
                </a:tc>
                <a:tc>
                  <a:txBody>
                    <a:bodyPr/>
                    <a:lstStyle/>
                    <a:p>
                      <a:r>
                        <a:rPr lang="es-EC" sz="1200">
                          <a:effectLst/>
                        </a:rPr>
                        <a:t>700 o más</a:t>
                      </a:r>
                    </a:p>
                  </a:txBody>
                  <a:tcPr marL="74538" marR="74538" marT="37269" marB="37269" anchor="ctr">
                    <a:lnT w="28575" cap="flat" cmpd="sng" algn="ctr">
                      <a:solidFill>
                        <a:schemeClr val="accent1">
                          <a:lumMod val="50000"/>
                        </a:schemeClr>
                      </a:solidFill>
                      <a:prstDash val="solid"/>
                      <a:round/>
                      <a:headEnd type="none" w="med" len="med"/>
                      <a:tailEnd type="none" w="med" len="med"/>
                    </a:lnT>
                    <a:solidFill>
                      <a:schemeClr val="bg1">
                        <a:lumMod val="95000"/>
                      </a:schemeClr>
                    </a:solidFill>
                  </a:tcPr>
                </a:tc>
                <a:tc>
                  <a:txBody>
                    <a:bodyPr/>
                    <a:lstStyle/>
                    <a:p>
                      <a:r>
                        <a:rPr lang="es-EC" sz="1200" dirty="0">
                          <a:effectLst/>
                        </a:rPr>
                        <a:t>200-699</a:t>
                      </a:r>
                    </a:p>
                  </a:txBody>
                  <a:tcPr marL="74538" marR="74538" marT="37269" marB="37269" anchor="ctr">
                    <a:lnT w="28575" cap="flat" cmpd="sng" algn="ctr">
                      <a:solidFill>
                        <a:schemeClr val="accent1">
                          <a:lumMod val="50000"/>
                        </a:schemeClr>
                      </a:solidFill>
                      <a:prstDash val="solid"/>
                      <a:round/>
                      <a:headEnd type="none" w="med" len="med"/>
                      <a:tailEnd type="none" w="med" len="med"/>
                    </a:lnT>
                    <a:solidFill>
                      <a:schemeClr val="bg1">
                        <a:lumMod val="95000"/>
                      </a:schemeClr>
                    </a:solidFill>
                  </a:tcPr>
                </a:tc>
                <a:tc>
                  <a:txBody>
                    <a:bodyPr/>
                    <a:lstStyle/>
                    <a:p>
                      <a:r>
                        <a:rPr lang="es-EC" sz="1200" dirty="0">
                          <a:effectLst/>
                        </a:rPr>
                        <a:t>menos de 200</a:t>
                      </a:r>
                    </a:p>
                  </a:txBody>
                  <a:tcPr marL="74538" marR="74538" marT="37269" marB="37269" anchor="ctr">
                    <a:lnT w="28575" cap="flat" cmpd="sng" algn="ctr">
                      <a:solidFill>
                        <a:schemeClr val="accent1">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394776631"/>
                  </a:ext>
                </a:extLst>
              </a:tr>
              <a:tr h="439627">
                <a:tc>
                  <a:txBody>
                    <a:bodyPr/>
                    <a:lstStyle/>
                    <a:p>
                      <a:r>
                        <a:rPr lang="es-EC" sz="1200">
                          <a:effectLst/>
                        </a:rPr>
                        <a:t>pavos</a:t>
                      </a:r>
                    </a:p>
                  </a:txBody>
                  <a:tcPr marL="74538" marR="74538" marT="37269" marB="37269" anchor="ctr">
                    <a:noFill/>
                  </a:tcPr>
                </a:tc>
                <a:tc>
                  <a:txBody>
                    <a:bodyPr/>
                    <a:lstStyle/>
                    <a:p>
                      <a:r>
                        <a:rPr lang="es-EC" sz="1200" dirty="0">
                          <a:effectLst/>
                        </a:rPr>
                        <a:t>55.000 o más</a:t>
                      </a:r>
                    </a:p>
                  </a:txBody>
                  <a:tcPr marL="74538" marR="74538" marT="37269" marB="37269" anchor="ctr">
                    <a:noFill/>
                  </a:tcPr>
                </a:tc>
                <a:tc>
                  <a:txBody>
                    <a:bodyPr/>
                    <a:lstStyle/>
                    <a:p>
                      <a:r>
                        <a:rPr lang="es-EC" sz="1200">
                          <a:effectLst/>
                        </a:rPr>
                        <a:t>16,500-54,999</a:t>
                      </a:r>
                    </a:p>
                  </a:txBody>
                  <a:tcPr marL="74538" marR="74538" marT="37269" marB="37269" anchor="ctr">
                    <a:noFill/>
                  </a:tcPr>
                </a:tc>
                <a:tc>
                  <a:txBody>
                    <a:bodyPr/>
                    <a:lstStyle/>
                    <a:p>
                      <a:r>
                        <a:rPr lang="es-EC" sz="1200">
                          <a:effectLst/>
                        </a:rPr>
                        <a:t>menos de 16.500</a:t>
                      </a:r>
                    </a:p>
                  </a:txBody>
                  <a:tcPr marL="74538" marR="74538" marT="37269" marB="37269" anchor="ctr">
                    <a:noFill/>
                  </a:tcPr>
                </a:tc>
                <a:extLst>
                  <a:ext uri="{0D108BD9-81ED-4DB2-BD59-A6C34878D82A}">
                    <a16:rowId xmlns:a16="http://schemas.microsoft.com/office/drawing/2014/main" val="486392679"/>
                  </a:ext>
                </a:extLst>
              </a:tr>
              <a:tr h="759184">
                <a:tc>
                  <a:txBody>
                    <a:bodyPr/>
                    <a:lstStyle/>
                    <a:p>
                      <a:r>
                        <a:rPr lang="es-EC" sz="1200">
                          <a:effectLst/>
                        </a:rPr>
                        <a:t>gallinas o pollos de engorde ponedoras (sistemas de manejo de estiércol líquido)</a:t>
                      </a:r>
                    </a:p>
                  </a:txBody>
                  <a:tcPr marL="74538" marR="74538" marT="37269" marB="37269" anchor="ctr">
                    <a:solidFill>
                      <a:schemeClr val="bg1">
                        <a:lumMod val="95000"/>
                      </a:schemeClr>
                    </a:solidFill>
                  </a:tcPr>
                </a:tc>
                <a:tc>
                  <a:txBody>
                    <a:bodyPr/>
                    <a:lstStyle/>
                    <a:p>
                      <a:r>
                        <a:rPr lang="es-EC" sz="1200">
                          <a:effectLst/>
                        </a:rPr>
                        <a:t>30.000 o más</a:t>
                      </a:r>
                    </a:p>
                  </a:txBody>
                  <a:tcPr marL="74538" marR="74538" marT="37269" marB="37269" anchor="ctr">
                    <a:solidFill>
                      <a:schemeClr val="bg1">
                        <a:lumMod val="95000"/>
                      </a:schemeClr>
                    </a:solidFill>
                  </a:tcPr>
                </a:tc>
                <a:tc>
                  <a:txBody>
                    <a:bodyPr/>
                    <a:lstStyle/>
                    <a:p>
                      <a:r>
                        <a:rPr lang="es-EC" sz="1200" dirty="0">
                          <a:effectLst/>
                        </a:rPr>
                        <a:t>9,000-29,999</a:t>
                      </a:r>
                    </a:p>
                  </a:txBody>
                  <a:tcPr marL="74538" marR="74538" marT="37269" marB="37269" anchor="ctr">
                    <a:solidFill>
                      <a:schemeClr val="bg1">
                        <a:lumMod val="95000"/>
                      </a:schemeClr>
                    </a:solidFill>
                  </a:tcPr>
                </a:tc>
                <a:tc>
                  <a:txBody>
                    <a:bodyPr/>
                    <a:lstStyle/>
                    <a:p>
                      <a:r>
                        <a:rPr lang="es-EC" sz="1200">
                          <a:effectLst/>
                        </a:rPr>
                        <a:t>menos de 9.000</a:t>
                      </a:r>
                    </a:p>
                  </a:txBody>
                  <a:tcPr marL="74538" marR="74538" marT="37269" marB="37269" anchor="ctr">
                    <a:solidFill>
                      <a:schemeClr val="bg1">
                        <a:lumMod val="95000"/>
                      </a:schemeClr>
                    </a:solidFill>
                  </a:tcPr>
                </a:tc>
                <a:extLst>
                  <a:ext uri="{0D108BD9-81ED-4DB2-BD59-A6C34878D82A}">
                    <a16:rowId xmlns:a16="http://schemas.microsoft.com/office/drawing/2014/main" val="1632067249"/>
                  </a:ext>
                </a:extLst>
              </a:tr>
              <a:tr h="934673">
                <a:tc>
                  <a:txBody>
                    <a:bodyPr/>
                    <a:lstStyle/>
                    <a:p>
                      <a:r>
                        <a:rPr lang="es-ES" sz="1200">
                          <a:effectLst/>
                        </a:rPr>
                        <a:t>pollos distintos de las gallinas ponedoras (distinto de un sistemas de manejo de estiércol líquido)</a:t>
                      </a:r>
                    </a:p>
                  </a:txBody>
                  <a:tcPr marL="74538" marR="74538" marT="37269" marB="37269" anchor="ctr">
                    <a:noFill/>
                  </a:tcPr>
                </a:tc>
                <a:tc>
                  <a:txBody>
                    <a:bodyPr/>
                    <a:lstStyle/>
                    <a:p>
                      <a:r>
                        <a:rPr lang="es-EC" sz="1200">
                          <a:effectLst/>
                        </a:rPr>
                        <a:t>125.000 o más</a:t>
                      </a:r>
                    </a:p>
                  </a:txBody>
                  <a:tcPr marL="74538" marR="74538" marT="37269" marB="37269" anchor="ctr">
                    <a:noFill/>
                  </a:tcPr>
                </a:tc>
                <a:tc>
                  <a:txBody>
                    <a:bodyPr/>
                    <a:lstStyle/>
                    <a:p>
                      <a:r>
                        <a:rPr lang="es-EC" sz="1200">
                          <a:effectLst/>
                        </a:rPr>
                        <a:t>37,500-124,999</a:t>
                      </a:r>
                    </a:p>
                  </a:txBody>
                  <a:tcPr marL="74538" marR="74538" marT="37269" marB="37269" anchor="ctr">
                    <a:noFill/>
                  </a:tcPr>
                </a:tc>
                <a:tc>
                  <a:txBody>
                    <a:bodyPr/>
                    <a:lstStyle/>
                    <a:p>
                      <a:r>
                        <a:rPr lang="es-EC" sz="1200">
                          <a:effectLst/>
                        </a:rPr>
                        <a:t>menos de 37.500</a:t>
                      </a:r>
                    </a:p>
                  </a:txBody>
                  <a:tcPr marL="74538" marR="74538" marT="37269" marB="37269" anchor="ctr">
                    <a:noFill/>
                  </a:tcPr>
                </a:tc>
                <a:extLst>
                  <a:ext uri="{0D108BD9-81ED-4DB2-BD59-A6C34878D82A}">
                    <a16:rowId xmlns:a16="http://schemas.microsoft.com/office/drawing/2014/main" val="4282081765"/>
                  </a:ext>
                </a:extLst>
              </a:tr>
              <a:tr h="759184">
                <a:tc>
                  <a:txBody>
                    <a:bodyPr/>
                    <a:lstStyle/>
                    <a:p>
                      <a:r>
                        <a:rPr lang="es-EC" sz="1200">
                          <a:effectLst/>
                        </a:rPr>
                        <a:t>gallinas ponedoras (distinto de un sistemas de manejo de estiércol líquido)</a:t>
                      </a:r>
                    </a:p>
                  </a:txBody>
                  <a:tcPr marL="74538" marR="74538" marT="37269" marB="37269" anchor="ctr">
                    <a:solidFill>
                      <a:schemeClr val="bg1">
                        <a:lumMod val="95000"/>
                      </a:schemeClr>
                    </a:solidFill>
                  </a:tcPr>
                </a:tc>
                <a:tc>
                  <a:txBody>
                    <a:bodyPr/>
                    <a:lstStyle/>
                    <a:p>
                      <a:r>
                        <a:rPr lang="es-EC" sz="1100" dirty="0">
                          <a:effectLst/>
                        </a:rPr>
                        <a:t>82.000</a:t>
                      </a:r>
                      <a:r>
                        <a:rPr lang="es-EC" sz="1200" dirty="0">
                          <a:effectLst/>
                        </a:rPr>
                        <a:t> o más</a:t>
                      </a:r>
                    </a:p>
                  </a:txBody>
                  <a:tcPr marL="74538" marR="74538" marT="37269" marB="37269" anchor="ctr">
                    <a:solidFill>
                      <a:schemeClr val="bg1">
                        <a:lumMod val="95000"/>
                      </a:schemeClr>
                    </a:solidFill>
                  </a:tcPr>
                </a:tc>
                <a:tc>
                  <a:txBody>
                    <a:bodyPr/>
                    <a:lstStyle/>
                    <a:p>
                      <a:r>
                        <a:rPr lang="es-EC" sz="1200">
                          <a:effectLst/>
                        </a:rPr>
                        <a:t>25,000-81,999</a:t>
                      </a:r>
                    </a:p>
                  </a:txBody>
                  <a:tcPr marL="74538" marR="74538" marT="37269" marB="37269" anchor="ctr">
                    <a:solidFill>
                      <a:schemeClr val="bg1">
                        <a:lumMod val="95000"/>
                      </a:schemeClr>
                    </a:solidFill>
                  </a:tcPr>
                </a:tc>
                <a:tc>
                  <a:txBody>
                    <a:bodyPr/>
                    <a:lstStyle/>
                    <a:p>
                      <a:r>
                        <a:rPr lang="es-EC" sz="1200" dirty="0">
                          <a:effectLst/>
                        </a:rPr>
                        <a:t>menos de 25.00</a:t>
                      </a:r>
                    </a:p>
                  </a:txBody>
                  <a:tcPr marL="74538" marR="74538" marT="37269" marB="37269" anchor="ctr">
                    <a:solidFill>
                      <a:schemeClr val="bg1">
                        <a:lumMod val="95000"/>
                      </a:schemeClr>
                    </a:solidFill>
                  </a:tcPr>
                </a:tc>
                <a:extLst>
                  <a:ext uri="{0D108BD9-81ED-4DB2-BD59-A6C34878D82A}">
                    <a16:rowId xmlns:a16="http://schemas.microsoft.com/office/drawing/2014/main" val="2891894351"/>
                  </a:ext>
                </a:extLst>
              </a:tr>
            </a:tbl>
          </a:graphicData>
        </a:graphic>
      </p:graphicFrame>
      <p:sp>
        <p:nvSpPr>
          <p:cNvPr id="2" name="CuadroTexto 1"/>
          <p:cNvSpPr txBox="1"/>
          <p:nvPr/>
        </p:nvSpPr>
        <p:spPr>
          <a:xfrm>
            <a:off x="259121" y="6581001"/>
            <a:ext cx="5060515" cy="276999"/>
          </a:xfrm>
          <a:prstGeom prst="rect">
            <a:avLst/>
          </a:prstGeom>
          <a:noFill/>
        </p:spPr>
        <p:txBody>
          <a:bodyPr wrap="square" rtlCol="0">
            <a:spAutoFit/>
          </a:bodyPr>
          <a:lstStyle/>
          <a:p>
            <a:r>
              <a:rPr lang="es-EC" sz="1200" dirty="0">
                <a:hlinkClick r:id="rId3"/>
              </a:rPr>
              <a:t>https://es.qwe.wiki/wiki/Concentrated_animal_feeding_operation</a:t>
            </a:r>
            <a:endParaRPr lang="es-EC" sz="1200" dirty="0"/>
          </a:p>
        </p:txBody>
      </p:sp>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pic>
        <p:nvPicPr>
          <p:cNvPr id="6" name="Imagen 5"/>
          <p:cNvPicPr>
            <a:picLocks noChangeAspect="1"/>
          </p:cNvPicPr>
          <p:nvPr/>
        </p:nvPicPr>
        <p:blipFill>
          <a:blip r:embed="rId5"/>
          <a:stretch>
            <a:fillRect/>
          </a:stretch>
        </p:blipFill>
        <p:spPr>
          <a:xfrm>
            <a:off x="5923129" y="1842110"/>
            <a:ext cx="6051220" cy="3670412"/>
          </a:xfrm>
          <a:prstGeom prst="rect">
            <a:avLst/>
          </a:prstGeom>
        </p:spPr>
      </p:pic>
    </p:spTree>
    <p:extLst>
      <p:ext uri="{BB962C8B-B14F-4D97-AF65-F5344CB8AC3E}">
        <p14:creationId xmlns:p14="http://schemas.microsoft.com/office/powerpoint/2010/main" val="80413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a:lstStyle/>
          <a:p>
            <a:r>
              <a:rPr lang="en-US" dirty="0" err="1"/>
              <a:t>Trabajo</a:t>
            </a:r>
            <a:r>
              <a:rPr lang="en-US" dirty="0"/>
              <a:t> </a:t>
            </a:r>
            <a:r>
              <a:rPr lang="en-US" dirty="0" err="1"/>
              <a:t>autónomo</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446315" y="1463040"/>
            <a:ext cx="11345351" cy="4770098"/>
          </a:xfrm>
        </p:spPr>
        <p:txBody>
          <a:bodyPr/>
          <a:lstStyle/>
          <a:p>
            <a:r>
              <a:rPr lang="en-US" dirty="0"/>
              <a:t>Como </a:t>
            </a:r>
            <a:r>
              <a:rPr lang="en-US" dirty="0" err="1"/>
              <a:t>referencia</a:t>
            </a:r>
            <a:r>
              <a:rPr lang="en-US" dirty="0"/>
              <a:t> por </a:t>
            </a:r>
            <a:r>
              <a:rPr lang="en-US" dirty="0" err="1"/>
              <a:t>cada</a:t>
            </a:r>
            <a:r>
              <a:rPr lang="en-US" dirty="0"/>
              <a:t> 1h30m de </a:t>
            </a:r>
            <a:r>
              <a:rPr lang="en-US" dirty="0" err="1"/>
              <a:t>sesión</a:t>
            </a:r>
            <a:r>
              <a:rPr lang="en-US" dirty="0"/>
              <a:t> de </a:t>
            </a:r>
            <a:r>
              <a:rPr lang="en-US" dirty="0" err="1"/>
              <a:t>clases</a:t>
            </a:r>
            <a:r>
              <a:rPr lang="en-US" dirty="0"/>
              <a:t> se debe </a:t>
            </a:r>
            <a:r>
              <a:rPr lang="en-US" dirty="0" err="1"/>
              <a:t>enviar</a:t>
            </a:r>
            <a:r>
              <a:rPr lang="en-US" dirty="0"/>
              <a:t> 3h de </a:t>
            </a:r>
            <a:r>
              <a:rPr lang="en-US" dirty="0" err="1"/>
              <a:t>trabajo</a:t>
            </a:r>
            <a:r>
              <a:rPr lang="en-US" dirty="0"/>
              <a:t> </a:t>
            </a:r>
            <a:r>
              <a:rPr lang="en-US" dirty="0" err="1"/>
              <a:t>autónomo</a:t>
            </a:r>
            <a:r>
              <a:rPr lang="en-US" dirty="0"/>
              <a:t>.</a:t>
            </a:r>
          </a:p>
          <a:p>
            <a:pPr marL="0" indent="0">
              <a:buNone/>
            </a:pPr>
            <a:r>
              <a:rPr lang="es-ES" b="1" i="1" dirty="0"/>
              <a:t>ACTIVIDADES:</a:t>
            </a:r>
            <a:endParaRPr lang="es-EC" dirty="0"/>
          </a:p>
          <a:p>
            <a:pPr lvl="0"/>
            <a:r>
              <a:rPr lang="es-ES" dirty="0"/>
              <a:t>Durante 1 semana, pese la comida que se compra en su casa y la comida que se tira. Además, haga un seguimiento de os tipos de alimentos que come, usando categorías como </a:t>
            </a:r>
            <a:r>
              <a:rPr lang="es-ES" dirty="0" err="1"/>
              <a:t>frutas,verduras</a:t>
            </a:r>
            <a:r>
              <a:rPr lang="es-ES" dirty="0"/>
              <a:t>, carnes, lácteos etc. Registre diariamente y compare estos números. Desarrolle un plan para cortar el desperdicio de comida de tu hogar a la mitad HACER un reporte con los resultados y sus recomendaciones. </a:t>
            </a:r>
            <a:endParaRPr lang="es-EC" dirty="0"/>
          </a:p>
          <a:p>
            <a:pPr lvl="0"/>
            <a:r>
              <a:rPr lang="es-ES" dirty="0"/>
              <a:t>Análisis de Huella Ecológica (ejercicio página 321) Libro Living in </a:t>
            </a:r>
            <a:r>
              <a:rPr lang="es-ES" dirty="0" err="1"/>
              <a:t>the</a:t>
            </a:r>
            <a:r>
              <a:rPr lang="es-ES" dirty="0"/>
              <a:t> </a:t>
            </a:r>
            <a:r>
              <a:rPr lang="es-ES" dirty="0" err="1"/>
              <a:t>Environment</a:t>
            </a:r>
            <a:r>
              <a:rPr lang="es-ES" dirty="0"/>
              <a:t>.</a:t>
            </a:r>
            <a:endParaRPr lang="es-EC" dirty="0"/>
          </a:p>
          <a:p>
            <a:pPr marL="0" indent="0">
              <a:buNone/>
            </a:pPr>
            <a:endParaRPr lang="es-EC" dirty="0"/>
          </a:p>
          <a:p>
            <a:endParaRPr lang="en-US" dirty="0"/>
          </a:p>
          <a:p>
            <a:endParaRPr lang="en-GB" dirty="0"/>
          </a:p>
        </p:txBody>
      </p:sp>
    </p:spTree>
    <p:extLst>
      <p:ext uri="{BB962C8B-B14F-4D97-AF65-F5344CB8AC3E}">
        <p14:creationId xmlns:p14="http://schemas.microsoft.com/office/powerpoint/2010/main" val="223629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err="1"/>
              <a:t>Objetivos</a:t>
            </a:r>
            <a:r>
              <a:rPr lang="en-US" dirty="0"/>
              <a:t> de </a:t>
            </a:r>
            <a:r>
              <a:rPr lang="en-US" dirty="0" err="1"/>
              <a:t>clase</a:t>
            </a:r>
            <a:endParaRPr lang="en-US" dirty="0"/>
          </a:p>
        </p:txBody>
      </p:sp>
      <p:pic>
        <p:nvPicPr>
          <p:cNvPr id="9" name="Picture Placeholder 8" descr="Slide image placeholder">
            <a:extLst>
              <a:ext uri="{FF2B5EF4-FFF2-40B4-BE49-F238E27FC236}">
                <a16:creationId xmlns:a16="http://schemas.microsoft.com/office/drawing/2014/main" id="{835F76E2-8EF3-449E-99A0-D5A9EF26A73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21" name="Text Placeholder 20">
            <a:extLst>
              <a:ext uri="{FF2B5EF4-FFF2-40B4-BE49-F238E27FC236}">
                <a16:creationId xmlns:a16="http://schemas.microsoft.com/office/drawing/2014/main" id="{67FDC6DC-D5D3-413E-A73C-6CC86E9646BC}"/>
              </a:ext>
            </a:extLst>
          </p:cNvPr>
          <p:cNvSpPr>
            <a:spLocks noGrp="1"/>
          </p:cNvSpPr>
          <p:nvPr>
            <p:ph type="body" sz="quarter" idx="14"/>
          </p:nvPr>
        </p:nvSpPr>
        <p:spPr/>
        <p:txBody>
          <a:bodyPr/>
          <a:lstStyle/>
          <a:p>
            <a:r>
              <a:rPr lang="en-US" dirty="0"/>
              <a:t>El </a:t>
            </a:r>
            <a:r>
              <a:rPr lang="en-US" dirty="0" err="1"/>
              <a:t>estudiante</a:t>
            </a:r>
            <a:r>
              <a:rPr lang="en-US" dirty="0"/>
              <a:t> </a:t>
            </a:r>
            <a:r>
              <a:rPr lang="en-US" dirty="0" err="1"/>
              <a:t>aprenderá</a:t>
            </a:r>
            <a:r>
              <a:rPr lang="en-US" dirty="0"/>
              <a:t> a:</a:t>
            </a:r>
          </a:p>
        </p:txBody>
      </p:sp>
      <p:sp>
        <p:nvSpPr>
          <p:cNvPr id="17" name="Text Placeholder 16">
            <a:extLst>
              <a:ext uri="{FF2B5EF4-FFF2-40B4-BE49-F238E27FC236}">
                <a16:creationId xmlns:a16="http://schemas.microsoft.com/office/drawing/2014/main" id="{BB40F080-6054-425B-9E1C-1DDC9260832D}"/>
              </a:ext>
            </a:extLst>
          </p:cNvPr>
          <p:cNvSpPr>
            <a:spLocks noGrp="1"/>
          </p:cNvSpPr>
          <p:nvPr>
            <p:ph type="body" sz="quarter" idx="17"/>
          </p:nvPr>
        </p:nvSpPr>
        <p:spPr/>
        <p:txBody>
          <a:bodyPr/>
          <a:lstStyle/>
          <a:p>
            <a:r>
              <a:rPr lang="en-US" dirty="0" err="1"/>
              <a:t>Definir</a:t>
            </a:r>
            <a:r>
              <a:rPr lang="en-US" dirty="0"/>
              <a:t> </a:t>
            </a:r>
            <a:r>
              <a:rPr lang="en-US" dirty="0" err="1"/>
              <a:t>seguridad</a:t>
            </a:r>
            <a:r>
              <a:rPr lang="en-US" dirty="0"/>
              <a:t> </a:t>
            </a:r>
            <a:r>
              <a:rPr lang="en-US" dirty="0" err="1"/>
              <a:t>alimentaria</a:t>
            </a:r>
            <a:endParaRPr lang="en-US" dirty="0"/>
          </a:p>
          <a:p>
            <a:r>
              <a:rPr lang="en-US" dirty="0" err="1"/>
              <a:t>Conocer</a:t>
            </a:r>
            <a:r>
              <a:rPr lang="en-US" dirty="0"/>
              <a:t> la </a:t>
            </a:r>
            <a:r>
              <a:rPr lang="en-US" dirty="0" err="1"/>
              <a:t>importancia</a:t>
            </a:r>
            <a:r>
              <a:rPr lang="en-US" dirty="0"/>
              <a:t> de </a:t>
            </a:r>
            <a:r>
              <a:rPr lang="en-US" dirty="0" err="1"/>
              <a:t>una</a:t>
            </a:r>
            <a:r>
              <a:rPr lang="en-US" dirty="0"/>
              <a:t> </a:t>
            </a:r>
            <a:r>
              <a:rPr lang="en-US" dirty="0" err="1"/>
              <a:t>producción</a:t>
            </a:r>
            <a:r>
              <a:rPr lang="en-US" dirty="0"/>
              <a:t> </a:t>
            </a:r>
            <a:r>
              <a:rPr lang="en-US" dirty="0" err="1"/>
              <a:t>agrícola</a:t>
            </a:r>
            <a:r>
              <a:rPr lang="en-US" dirty="0"/>
              <a:t> </a:t>
            </a:r>
            <a:r>
              <a:rPr lang="en-US" dirty="0" err="1"/>
              <a:t>sostenible</a:t>
            </a:r>
            <a:endParaRPr lang="en-US" dirty="0"/>
          </a:p>
          <a:p>
            <a:r>
              <a:rPr lang="en-US" dirty="0" err="1"/>
              <a:t>Entender</a:t>
            </a:r>
            <a:r>
              <a:rPr lang="en-US" dirty="0"/>
              <a:t> </a:t>
            </a:r>
            <a:r>
              <a:rPr lang="en-US" dirty="0" err="1"/>
              <a:t>qué</a:t>
            </a:r>
            <a:r>
              <a:rPr lang="en-US" dirty="0"/>
              <a:t> son </a:t>
            </a:r>
            <a:r>
              <a:rPr lang="en-US" dirty="0" err="1"/>
              <a:t>los</a:t>
            </a:r>
            <a:r>
              <a:rPr lang="en-US" dirty="0"/>
              <a:t> </a:t>
            </a:r>
            <a:r>
              <a:rPr lang="en-US" dirty="0" err="1"/>
              <a:t>organismos</a:t>
            </a:r>
            <a:r>
              <a:rPr lang="en-US" dirty="0"/>
              <a:t> </a:t>
            </a:r>
            <a:r>
              <a:rPr lang="en-US" dirty="0" err="1"/>
              <a:t>genéticamente</a:t>
            </a:r>
            <a:r>
              <a:rPr lang="en-US" dirty="0"/>
              <a:t> </a:t>
            </a:r>
            <a:r>
              <a:rPr lang="en-US" dirty="0" err="1"/>
              <a:t>modificados</a:t>
            </a:r>
            <a:r>
              <a:rPr lang="en-US" dirty="0"/>
              <a:t> o GMO</a:t>
            </a:r>
          </a:p>
          <a:p>
            <a:r>
              <a:rPr lang="en-US" dirty="0" err="1"/>
              <a:t>Deteminar</a:t>
            </a:r>
            <a:r>
              <a:rPr lang="en-US" dirty="0"/>
              <a:t> </a:t>
            </a:r>
            <a:r>
              <a:rPr lang="en-US" dirty="0" err="1"/>
              <a:t>ventajas</a:t>
            </a:r>
            <a:r>
              <a:rPr lang="en-US" dirty="0"/>
              <a:t> y </a:t>
            </a:r>
            <a:r>
              <a:rPr lang="en-US" dirty="0" err="1"/>
              <a:t>desventajas</a:t>
            </a:r>
            <a:r>
              <a:rPr lang="en-US" dirty="0"/>
              <a:t> de la </a:t>
            </a:r>
            <a:r>
              <a:rPr lang="en-US" dirty="0" err="1"/>
              <a:t>Acuicultura</a:t>
            </a:r>
            <a:endParaRPr lang="en-US" dirty="0"/>
          </a:p>
          <a:p>
            <a:endParaRPr lang="en-US" dirty="0"/>
          </a:p>
        </p:txBody>
      </p:sp>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spTree>
    <p:extLst>
      <p:ext uri="{BB962C8B-B14F-4D97-AF65-F5344CB8AC3E}">
        <p14:creationId xmlns:p14="http://schemas.microsoft.com/office/powerpoint/2010/main" val="364246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err="1"/>
              <a:t>Referencias</a:t>
            </a:r>
            <a:endParaRPr lang="en-US" dirty="0"/>
          </a:p>
        </p:txBody>
      </p:sp>
      <p:sp>
        <p:nvSpPr>
          <p:cNvPr id="5" name="Content Placeholder 12">
            <a:extLst>
              <a:ext uri="{FF2B5EF4-FFF2-40B4-BE49-F238E27FC236}">
                <a16:creationId xmlns:a16="http://schemas.microsoft.com/office/drawing/2014/main" id="{B55ADEC1-ADE2-43F8-861F-F5E2E26819F4}"/>
              </a:ext>
            </a:extLst>
          </p:cNvPr>
          <p:cNvSpPr txBox="1">
            <a:spLocks/>
          </p:cNvSpPr>
          <p:nvPr/>
        </p:nvSpPr>
        <p:spPr>
          <a:xfrm>
            <a:off x="446315" y="1463040"/>
            <a:ext cx="11174185" cy="4770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Texto</a:t>
            </a:r>
            <a:r>
              <a:rPr lang="en-US" dirty="0"/>
              <a:t> </a:t>
            </a:r>
            <a:r>
              <a:rPr lang="en-US" dirty="0" err="1"/>
              <a:t>Guía</a:t>
            </a:r>
            <a:r>
              <a:rPr lang="en-US" dirty="0"/>
              <a:t>:</a:t>
            </a:r>
          </a:p>
          <a:p>
            <a:r>
              <a:rPr lang="en-US" dirty="0"/>
              <a:t>Living in the environment 19</a:t>
            </a:r>
            <a:r>
              <a:rPr lang="en-US" baseline="30000" dirty="0"/>
              <a:t>th</a:t>
            </a:r>
            <a:r>
              <a:rPr lang="en-US" dirty="0"/>
              <a:t> edition (2018). </a:t>
            </a:r>
          </a:p>
          <a:p>
            <a:pPr marL="0" indent="0">
              <a:buNone/>
            </a:pPr>
            <a:r>
              <a:rPr lang="en-US" dirty="0" err="1"/>
              <a:t>Secundarios</a:t>
            </a:r>
            <a:r>
              <a:rPr lang="en-US" dirty="0"/>
              <a:t>:</a:t>
            </a:r>
          </a:p>
          <a:p>
            <a:r>
              <a:rPr lang="en-US" dirty="0"/>
              <a:t>Paper: Alimentos </a:t>
            </a:r>
            <a:r>
              <a:rPr lang="en-US" dirty="0" err="1"/>
              <a:t>trasngénicos</a:t>
            </a:r>
            <a:r>
              <a:rPr lang="en-US" dirty="0"/>
              <a:t>. La </a:t>
            </a:r>
            <a:r>
              <a:rPr lang="en-US" dirty="0" err="1"/>
              <a:t>perspectiva</a:t>
            </a:r>
            <a:r>
              <a:rPr lang="en-US" dirty="0"/>
              <a:t> </a:t>
            </a:r>
            <a:r>
              <a:rPr lang="en-US" dirty="0" err="1"/>
              <a:t>sudamerica</a:t>
            </a:r>
            <a:endParaRPr lang="en-US" dirty="0"/>
          </a:p>
          <a:p>
            <a:r>
              <a:rPr lang="en-US" dirty="0"/>
              <a:t>Parker, R. (2012). Aquaculture Science. 3</a:t>
            </a:r>
            <a:r>
              <a:rPr lang="en-US" baseline="30000" dirty="0"/>
              <a:t>th</a:t>
            </a:r>
            <a:r>
              <a:rPr lang="en-US" dirty="0"/>
              <a:t> edition. Delmar. USA. 668 </a:t>
            </a:r>
            <a:r>
              <a:rPr lang="en-US" dirty="0" err="1"/>
              <a:t>pags</a:t>
            </a:r>
            <a:r>
              <a:rPr lang="en-US" dirty="0"/>
              <a:t>.</a:t>
            </a:r>
          </a:p>
          <a:p>
            <a:endParaRPr lang="en-GB" dirty="0"/>
          </a:p>
        </p:txBody>
      </p:sp>
    </p:spTree>
    <p:extLst>
      <p:ext uri="{BB962C8B-B14F-4D97-AF65-F5344CB8AC3E}">
        <p14:creationId xmlns:p14="http://schemas.microsoft.com/office/powerpoint/2010/main" val="2093778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Seguridad alimentaria</a:t>
            </a:r>
          </a:p>
        </p:txBody>
      </p:sp>
      <p:sp>
        <p:nvSpPr>
          <p:cNvPr id="3" name="Marcador de contenido 2"/>
          <p:cNvSpPr>
            <a:spLocks noGrp="1"/>
          </p:cNvSpPr>
          <p:nvPr>
            <p:ph idx="1"/>
          </p:nvPr>
        </p:nvSpPr>
        <p:spPr>
          <a:xfrm>
            <a:off x="300071" y="1308491"/>
            <a:ext cx="7221310" cy="964850"/>
          </a:xfrm>
        </p:spPr>
        <p:txBody>
          <a:bodyPr/>
          <a:lstStyle/>
          <a:p>
            <a:r>
              <a:rPr lang="es-ES" dirty="0"/>
              <a:t>Seguridad alimentaria hace referencia a la disponibilidad de alimentos, el acceso de las personas a ellos y el aprovechamiento biológico de los mismos.</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381" y="168889"/>
            <a:ext cx="3904915" cy="2538195"/>
          </a:xfrm>
          <a:prstGeom prst="rect">
            <a:avLst/>
          </a:prstGeom>
        </p:spPr>
      </p:pic>
      <p:sp>
        <p:nvSpPr>
          <p:cNvPr id="8" name="CuadroTexto 7"/>
          <p:cNvSpPr txBox="1"/>
          <p:nvPr/>
        </p:nvSpPr>
        <p:spPr>
          <a:xfrm>
            <a:off x="289471" y="2273341"/>
            <a:ext cx="7388754" cy="1754326"/>
          </a:xfrm>
          <a:prstGeom prst="rect">
            <a:avLst/>
          </a:prstGeom>
          <a:noFill/>
        </p:spPr>
        <p:txBody>
          <a:bodyPr wrap="square" rtlCol="0">
            <a:spAutoFit/>
          </a:bodyPr>
          <a:lstStyle/>
          <a:p>
            <a:pPr marL="273050" indent="-188913" defTabSz="179388">
              <a:buFont typeface="Arial" panose="020B0604020202020204" pitchFamily="34" charset="0"/>
              <a:buChar char="•"/>
            </a:pPr>
            <a:r>
              <a:rPr lang="es-ES" dirty="0"/>
              <a:t>La pobreza impide que las personas compren lo suficiente.</a:t>
            </a:r>
          </a:p>
          <a:p>
            <a:pPr marL="273050" indent="-188913" defTabSz="179388"/>
            <a:r>
              <a:rPr lang="es-ES" dirty="0"/>
              <a:t>   La mitad de las personas del mundo sobreviven con el equivalente de $ 2.25 por día. </a:t>
            </a:r>
          </a:p>
          <a:p>
            <a:pPr marL="285750" indent="-285750">
              <a:buFont typeface="Arial" panose="020B0604020202020204" pitchFamily="34" charset="0"/>
              <a:buChar char="•"/>
            </a:pPr>
            <a:r>
              <a:rPr lang="es-ES" dirty="0"/>
              <a:t>Los obstáculos a la seguridad alimentaria son la guerra, la corrupción y el mal tiempo (sequías, inundaciones y cambio climático).</a:t>
            </a:r>
          </a:p>
        </p:txBody>
      </p:sp>
      <p:sp>
        <p:nvSpPr>
          <p:cNvPr id="11" name="Llamada rectangular redondeada 10"/>
          <p:cNvSpPr/>
          <p:nvPr/>
        </p:nvSpPr>
        <p:spPr>
          <a:xfrm>
            <a:off x="8306171" y="3635072"/>
            <a:ext cx="2767691" cy="2028883"/>
          </a:xfrm>
          <a:prstGeom prst="wedgeRoundRectCallou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C" dirty="0">
                <a:ln w="0"/>
                <a:solidFill>
                  <a:schemeClr val="tx1"/>
                </a:solidFill>
                <a:effectLst>
                  <a:outerShdw blurRad="38100" dist="19050" dir="2700000" algn="tl" rotWithShape="0">
                    <a:schemeClr val="dk1">
                      <a:alpha val="40000"/>
                    </a:schemeClr>
                  </a:outerShdw>
                </a:effectLst>
              </a:rPr>
              <a:t>Cómo alimentar a 9.8 billones de habitantes en el 2050 sin perjudicar severamente el medio ambiente? </a:t>
            </a:r>
          </a:p>
        </p:txBody>
      </p:sp>
      <p:pic>
        <p:nvPicPr>
          <p:cNvPr id="12" name="Imagen 11"/>
          <p:cNvPicPr>
            <a:picLocks noChangeAspect="1"/>
          </p:cNvPicPr>
          <p:nvPr/>
        </p:nvPicPr>
        <p:blipFill rotWithShape="1">
          <a:blip r:embed="rId4">
            <a:extLst>
              <a:ext uri="{28A0092B-C50C-407E-A947-70E740481C1C}">
                <a14:useLocalDpi xmlns:a14="http://schemas.microsoft.com/office/drawing/2010/main" val="0"/>
              </a:ext>
            </a:extLst>
          </a:blip>
          <a:srcRect t="5641" b="11827"/>
          <a:stretch/>
        </p:blipFill>
        <p:spPr>
          <a:xfrm>
            <a:off x="2922622" y="3994768"/>
            <a:ext cx="1976207" cy="2599630"/>
          </a:xfrm>
          <a:prstGeom prst="rect">
            <a:avLst/>
          </a:prstGeom>
        </p:spPr>
      </p:pic>
    </p:spTree>
    <p:extLst>
      <p:ext uri="{BB962C8B-B14F-4D97-AF65-F5344CB8AC3E}">
        <p14:creationId xmlns:p14="http://schemas.microsoft.com/office/powerpoint/2010/main" val="197581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Cómo son producidos los alimentos?</a:t>
            </a:r>
          </a:p>
        </p:txBody>
      </p:sp>
      <p:sp>
        <p:nvSpPr>
          <p:cNvPr id="3" name="Marcador de contenido 2"/>
          <p:cNvSpPr>
            <a:spLocks noGrp="1"/>
          </p:cNvSpPr>
          <p:nvPr>
            <p:ph idx="1"/>
          </p:nvPr>
        </p:nvSpPr>
        <p:spPr>
          <a:xfrm>
            <a:off x="446315" y="1463040"/>
            <a:ext cx="6931947" cy="4464794"/>
          </a:xfrm>
        </p:spPr>
        <p:txBody>
          <a:bodyPr/>
          <a:lstStyle/>
          <a:p>
            <a:pPr marL="0" indent="0">
              <a:buNone/>
            </a:pPr>
            <a:r>
              <a:rPr lang="es-EC" dirty="0"/>
              <a:t>Dramático incremento de la producción de alimentos</a:t>
            </a:r>
          </a:p>
          <a:p>
            <a:r>
              <a:rPr lang="es-EC" dirty="0"/>
              <a:t>Tierras de cultivo, pastizales y pesca abastecen la mayoría del alimento mundial.</a:t>
            </a:r>
          </a:p>
          <a:p>
            <a:r>
              <a:rPr lang="es-EC" dirty="0"/>
              <a:t>De un total de 30 000 plantas comestibles, 14 abastecen el 90% de las calorías de los alimentos mundialmente.</a:t>
            </a:r>
          </a:p>
          <a:p>
            <a:r>
              <a:rPr lang="es-EC" dirty="0"/>
              <a:t>La mitad del mundo sobrevive principalmente comiendo 3 granos de cultivo: arroz, trigo y maíz. Al igual que pocas especias de mamíferos y peces. Lo cual aumenta la vulnerabilidad genética ante condiciones de un medio ambiente cambiante.</a:t>
            </a:r>
          </a:p>
          <a:p>
            <a:r>
              <a:rPr lang="es-EC" dirty="0"/>
              <a:t>Fertilizantes y pesticida sintéticos</a:t>
            </a:r>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pic>
        <p:nvPicPr>
          <p:cNvPr id="5" name="Imagen 4"/>
          <p:cNvPicPr>
            <a:picLocks noChangeAspect="1"/>
          </p:cNvPicPr>
          <p:nvPr/>
        </p:nvPicPr>
        <p:blipFill>
          <a:blip r:embed="rId4"/>
          <a:stretch>
            <a:fillRect/>
          </a:stretch>
        </p:blipFill>
        <p:spPr>
          <a:xfrm>
            <a:off x="7599150" y="2070063"/>
            <a:ext cx="4021350" cy="3048979"/>
          </a:xfrm>
          <a:prstGeom prst="rect">
            <a:avLst/>
          </a:prstGeom>
        </p:spPr>
      </p:pic>
      <p:sp>
        <p:nvSpPr>
          <p:cNvPr id="6" name="CuadroTexto 5">
            <a:hlinkClick r:id="rId5"/>
          </p:cNvPr>
          <p:cNvSpPr txBox="1"/>
          <p:nvPr/>
        </p:nvSpPr>
        <p:spPr>
          <a:xfrm>
            <a:off x="7599150" y="5276850"/>
            <a:ext cx="3811800" cy="646331"/>
          </a:xfrm>
          <a:prstGeom prst="rect">
            <a:avLst/>
          </a:prstGeom>
          <a:noFill/>
        </p:spPr>
        <p:txBody>
          <a:bodyPr wrap="square" rtlCol="0">
            <a:spAutoFit/>
          </a:bodyPr>
          <a:lstStyle/>
          <a:p>
            <a:r>
              <a:rPr lang="es-EC" dirty="0"/>
              <a:t>Ver video: Agricultura industrializada</a:t>
            </a:r>
          </a:p>
        </p:txBody>
      </p:sp>
    </p:spTree>
    <p:extLst>
      <p:ext uri="{BB962C8B-B14F-4D97-AF65-F5344CB8AC3E}">
        <p14:creationId xmlns:p14="http://schemas.microsoft.com/office/powerpoint/2010/main" val="300398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Monocultivos industrializados</a:t>
            </a:r>
          </a:p>
        </p:txBody>
      </p:sp>
      <p:sp>
        <p:nvSpPr>
          <p:cNvPr id="3" name="Marcador de contenido 2"/>
          <p:cNvSpPr>
            <a:spLocks noGrp="1"/>
          </p:cNvSpPr>
          <p:nvPr>
            <p:ph idx="1"/>
          </p:nvPr>
        </p:nvSpPr>
        <p:spPr>
          <a:xfrm>
            <a:off x="4286250" y="1463040"/>
            <a:ext cx="7143750" cy="4770098"/>
          </a:xfrm>
        </p:spPr>
        <p:txBody>
          <a:bodyPr/>
          <a:lstStyle/>
          <a:p>
            <a:r>
              <a:rPr lang="es-EC" dirty="0"/>
              <a:t>Mayor tecnificación. </a:t>
            </a:r>
          </a:p>
          <a:p>
            <a:r>
              <a:rPr lang="es-EC" dirty="0"/>
              <a:t>El objetivo es incrementar la productividad del cultivo por área, desde 1960 se ha duplicado.</a:t>
            </a:r>
          </a:p>
          <a:p>
            <a:r>
              <a:rPr lang="es-EC" dirty="0"/>
              <a:t>Practicada principalmente en países desarrollados y produce 80% del alimento mundial</a:t>
            </a:r>
          </a:p>
          <a:p>
            <a:r>
              <a:rPr lang="es-EC" dirty="0"/>
              <a:t>Usa equipo pesado, pesticidas, fertilizantes inorgánicos.</a:t>
            </a:r>
          </a:p>
          <a:p>
            <a:r>
              <a:rPr lang="es-EC" dirty="0"/>
              <a:t>Plantaciones agrícolas es una forma de agricultura industrializada usada principalmente en países menos desarrollados por ejemplo banano, café, soya, caña de azúcar, palma africana.</a:t>
            </a:r>
          </a:p>
          <a:p>
            <a:r>
              <a:rPr lang="es-EC" dirty="0"/>
              <a:t>Mayores productores de granos son China, India y USA, produciendo casi la mitad de la demanda mundial, reciben subsidios para mejorar su competitividad</a:t>
            </a:r>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1209675"/>
            <a:ext cx="3619500" cy="2343150"/>
          </a:xfrm>
          <a:prstGeom prst="rect">
            <a:avLst/>
          </a:prstGeom>
        </p:spPr>
      </p:pic>
      <p:pic>
        <p:nvPicPr>
          <p:cNvPr id="7" name="Imagen 6"/>
          <p:cNvPicPr>
            <a:picLocks noChangeAspect="1"/>
          </p:cNvPicPr>
          <p:nvPr/>
        </p:nvPicPr>
        <p:blipFill rotWithShape="1">
          <a:blip r:embed="rId5">
            <a:extLst>
              <a:ext uri="{28A0092B-C50C-407E-A947-70E740481C1C}">
                <a14:useLocalDpi xmlns:a14="http://schemas.microsoft.com/office/drawing/2010/main" val="0"/>
              </a:ext>
            </a:extLst>
          </a:blip>
          <a:srcRect l="6325" r="8087"/>
          <a:stretch/>
        </p:blipFill>
        <p:spPr>
          <a:xfrm>
            <a:off x="561974" y="3848088"/>
            <a:ext cx="3629025" cy="2385049"/>
          </a:xfrm>
          <a:prstGeom prst="rect">
            <a:avLst/>
          </a:prstGeom>
        </p:spPr>
      </p:pic>
    </p:spTree>
    <p:extLst>
      <p:ext uri="{BB962C8B-B14F-4D97-AF65-F5344CB8AC3E}">
        <p14:creationId xmlns:p14="http://schemas.microsoft.com/office/powerpoint/2010/main" val="200393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Policultivos tradicionales</a:t>
            </a:r>
          </a:p>
        </p:txBody>
      </p:sp>
      <p:sp>
        <p:nvSpPr>
          <p:cNvPr id="3" name="Marcador de contenido 2"/>
          <p:cNvSpPr>
            <a:spLocks noGrp="1"/>
          </p:cNvSpPr>
          <p:nvPr>
            <p:ph idx="1"/>
          </p:nvPr>
        </p:nvSpPr>
        <p:spPr>
          <a:xfrm>
            <a:off x="446315" y="1434465"/>
            <a:ext cx="7430860" cy="4770098"/>
          </a:xfrm>
        </p:spPr>
        <p:txBody>
          <a:bodyPr/>
          <a:lstStyle/>
          <a:p>
            <a:r>
              <a:rPr lang="es-EC" b="1" dirty="0"/>
              <a:t>Agricultura de subsistencia</a:t>
            </a:r>
          </a:p>
          <a:p>
            <a:pPr marL="685800" lvl="2"/>
            <a:r>
              <a:rPr lang="es-EC" sz="1800" dirty="0"/>
              <a:t>Produce para la familia y un pequeño excedente para la venta o almacenamiento</a:t>
            </a:r>
          </a:p>
          <a:p>
            <a:r>
              <a:rPr lang="es-EC" b="1" dirty="0"/>
              <a:t>Agricultura tradicional</a:t>
            </a:r>
          </a:p>
          <a:p>
            <a:pPr lvl="1">
              <a:spcBef>
                <a:spcPts val="0"/>
              </a:spcBef>
            </a:pPr>
            <a:r>
              <a:rPr lang="es-EC" sz="1800" dirty="0"/>
              <a:t>Poca tecnificación.</a:t>
            </a:r>
          </a:p>
          <a:p>
            <a:pPr lvl="1">
              <a:spcBef>
                <a:spcPts val="0"/>
              </a:spcBef>
            </a:pPr>
            <a:r>
              <a:rPr lang="es-EC" sz="1800" dirty="0"/>
              <a:t>Practican los cultivos diversos usando fertilizantes naturales. Previene la erosión. </a:t>
            </a:r>
          </a:p>
          <a:p>
            <a:pPr lvl="1">
              <a:spcBef>
                <a:spcPts val="0"/>
              </a:spcBef>
            </a:pPr>
            <a:r>
              <a:rPr lang="es-EC" sz="1800" dirty="0"/>
              <a:t>Necesita menos fertilizantes al tener raíces a diversas profundidades.</a:t>
            </a:r>
          </a:p>
          <a:p>
            <a:pPr lvl="1">
              <a:spcBef>
                <a:spcPts val="0"/>
              </a:spcBef>
            </a:pPr>
            <a:r>
              <a:rPr lang="es-EC" sz="1800" dirty="0"/>
              <a:t>La alta densidad del cultivo disminuye la necesidad de pesticidas.</a:t>
            </a:r>
          </a:p>
          <a:p>
            <a:pPr lvl="1">
              <a:spcBef>
                <a:spcPts val="0"/>
              </a:spcBef>
            </a:pPr>
            <a:r>
              <a:rPr lang="es-EC" sz="1800" dirty="0"/>
              <a:t>Se cultivan hasta 20 diferentes cultivos en un área pequeña</a:t>
            </a:r>
          </a:p>
          <a:p>
            <a:pPr lvl="1"/>
            <a:endParaRPr lang="es-EC" dirty="0"/>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l="7565" t="9028"/>
          <a:stretch/>
        </p:blipFill>
        <p:spPr>
          <a:xfrm>
            <a:off x="7935521" y="575795"/>
            <a:ext cx="3181350" cy="2348255"/>
          </a:xfrm>
          <a:prstGeom prst="rect">
            <a:avLst/>
          </a:prstGeom>
        </p:spPr>
      </p:pic>
      <p:sp>
        <p:nvSpPr>
          <p:cNvPr id="6" name="CuadroTexto 5"/>
          <p:cNvSpPr txBox="1"/>
          <p:nvPr/>
        </p:nvSpPr>
        <p:spPr>
          <a:xfrm>
            <a:off x="8101012" y="2901132"/>
            <a:ext cx="3181350" cy="369332"/>
          </a:xfrm>
          <a:prstGeom prst="rect">
            <a:avLst/>
          </a:prstGeom>
          <a:noFill/>
        </p:spPr>
        <p:txBody>
          <a:bodyPr wrap="square" rtlCol="0">
            <a:spAutoFit/>
          </a:bodyPr>
          <a:lstStyle/>
          <a:p>
            <a:r>
              <a:rPr lang="es-EC" dirty="0"/>
              <a:t>Huerto familiar urbano</a:t>
            </a: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2867" y="3645426"/>
            <a:ext cx="3826658" cy="2752725"/>
          </a:xfrm>
          <a:prstGeom prst="rect">
            <a:avLst/>
          </a:prstGeom>
        </p:spPr>
      </p:pic>
    </p:spTree>
    <p:extLst>
      <p:ext uri="{BB962C8B-B14F-4D97-AF65-F5344CB8AC3E}">
        <p14:creationId xmlns:p14="http://schemas.microsoft.com/office/powerpoint/2010/main" val="743054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C" dirty="0"/>
              <a:t>Agricultura orgánica</a:t>
            </a:r>
          </a:p>
        </p:txBody>
      </p:sp>
      <p:sp>
        <p:nvSpPr>
          <p:cNvPr id="3" name="Marcador de contenido 2"/>
          <p:cNvSpPr>
            <a:spLocks noGrp="1"/>
          </p:cNvSpPr>
          <p:nvPr>
            <p:ph idx="1"/>
          </p:nvPr>
        </p:nvSpPr>
        <p:spPr>
          <a:xfrm>
            <a:off x="0" y="1297609"/>
            <a:ext cx="3470592" cy="4762139"/>
          </a:xfrm>
        </p:spPr>
        <p:txBody>
          <a:bodyPr/>
          <a:lstStyle/>
          <a:p>
            <a:r>
              <a:rPr lang="es-EC" dirty="0"/>
              <a:t>Cultivos sin pesticidas ni fertilizantes sintéticos y sin semillas genéticamente diseñadas.</a:t>
            </a:r>
          </a:p>
          <a:p>
            <a:r>
              <a:rPr lang="es-EC" dirty="0"/>
              <a:t>Animales con alimentación 100% orgánica sin antibióticos ni hormonas.</a:t>
            </a:r>
          </a:p>
          <a:p>
            <a:r>
              <a:rPr lang="es-EC" dirty="0"/>
              <a:t>USDA Certificado orgánico</a:t>
            </a:r>
          </a:p>
          <a:p>
            <a:r>
              <a:rPr lang="es-EC" dirty="0"/>
              <a:t>Demanda más mano de obra por lo tanto es más costosa</a:t>
            </a:r>
          </a:p>
          <a:p>
            <a:endParaRPr lang="es-EC" dirty="0"/>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9635" t="30324" r="50131" b="37500"/>
          <a:stretch/>
        </p:blipFill>
        <p:spPr>
          <a:xfrm>
            <a:off x="10839450" y="239697"/>
            <a:ext cx="885825" cy="398478"/>
          </a:xfrm>
          <a:prstGeom prst="rect">
            <a:avLst/>
          </a:prstGeom>
        </p:spPr>
      </p:pic>
      <p:sp>
        <p:nvSpPr>
          <p:cNvPr id="5" name="CuadroTexto 4">
            <a:hlinkClick r:id="rId4"/>
          </p:cNvPr>
          <p:cNvSpPr txBox="1"/>
          <p:nvPr/>
        </p:nvSpPr>
        <p:spPr>
          <a:xfrm>
            <a:off x="321434" y="6059748"/>
            <a:ext cx="4305300" cy="646331"/>
          </a:xfrm>
          <a:prstGeom prst="rect">
            <a:avLst/>
          </a:prstGeom>
          <a:noFill/>
        </p:spPr>
        <p:txBody>
          <a:bodyPr wrap="square" rtlCol="0">
            <a:spAutoFit/>
          </a:bodyPr>
          <a:lstStyle/>
          <a:p>
            <a:r>
              <a:rPr lang="es-EC" dirty="0"/>
              <a:t>Caso estudio: </a:t>
            </a:r>
            <a:r>
              <a:rPr lang="es-EC" dirty="0" err="1"/>
              <a:t>Growing</a:t>
            </a:r>
            <a:r>
              <a:rPr lang="es-EC" dirty="0"/>
              <a:t> </a:t>
            </a:r>
            <a:r>
              <a:rPr lang="es-EC" dirty="0" err="1"/>
              <a:t>Power</a:t>
            </a:r>
            <a:endParaRPr lang="es-EC" dirty="0"/>
          </a:p>
          <a:p>
            <a:r>
              <a:rPr lang="es-EC" dirty="0" err="1"/>
              <a:t>An</a:t>
            </a:r>
            <a:r>
              <a:rPr lang="es-EC" dirty="0"/>
              <a:t> </a:t>
            </a:r>
            <a:r>
              <a:rPr lang="es-EC" dirty="0" err="1"/>
              <a:t>Urban</a:t>
            </a:r>
            <a:r>
              <a:rPr lang="es-EC" dirty="0"/>
              <a:t> </a:t>
            </a:r>
            <a:r>
              <a:rPr lang="es-EC" dirty="0" err="1"/>
              <a:t>Food</a:t>
            </a:r>
            <a:endParaRPr lang="es-EC" dirty="0"/>
          </a:p>
        </p:txBody>
      </p:sp>
      <p:pic>
        <p:nvPicPr>
          <p:cNvPr id="8" name="Imagen 7"/>
          <p:cNvPicPr>
            <a:picLocks noChangeAspect="1"/>
          </p:cNvPicPr>
          <p:nvPr/>
        </p:nvPicPr>
        <p:blipFill rotWithShape="1">
          <a:blip r:embed="rId5">
            <a:extLst>
              <a:ext uri="{28A0092B-C50C-407E-A947-70E740481C1C}">
                <a14:useLocalDpi xmlns:a14="http://schemas.microsoft.com/office/drawing/2010/main" val="0"/>
              </a:ext>
            </a:extLst>
          </a:blip>
          <a:srcRect t="19411" b="10567"/>
          <a:stretch/>
        </p:blipFill>
        <p:spPr>
          <a:xfrm>
            <a:off x="4851915" y="1297609"/>
            <a:ext cx="6430447" cy="4502690"/>
          </a:xfrm>
          <a:prstGeom prst="rect">
            <a:avLst/>
          </a:prstGeom>
        </p:spPr>
      </p:pic>
    </p:spTree>
    <p:extLst>
      <p:ext uri="{BB962C8B-B14F-4D97-AF65-F5344CB8AC3E}">
        <p14:creationId xmlns:p14="http://schemas.microsoft.com/office/powerpoint/2010/main" val="2037343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err="1"/>
              <a:t>Agricultura</a:t>
            </a:r>
            <a:r>
              <a:rPr lang="en-US" dirty="0"/>
              <a:t> </a:t>
            </a:r>
            <a:r>
              <a:rPr lang="en-US" dirty="0" err="1"/>
              <a:t>Orgánica</a:t>
            </a:r>
            <a:r>
              <a:rPr lang="en-US" dirty="0"/>
              <a:t/>
            </a:r>
            <a:br>
              <a:rPr lang="en-US" dirty="0"/>
            </a:br>
            <a:r>
              <a:rPr lang="en-US" dirty="0"/>
              <a:t> </a:t>
            </a:r>
          </a:p>
        </p:txBody>
      </p:sp>
      <p:sp>
        <p:nvSpPr>
          <p:cNvPr id="21" name="Text Placeholder 20">
            <a:extLst>
              <a:ext uri="{FF2B5EF4-FFF2-40B4-BE49-F238E27FC236}">
                <a16:creationId xmlns:a16="http://schemas.microsoft.com/office/drawing/2014/main" id="{67FDC6DC-D5D3-413E-A73C-6CC86E9646BC}"/>
              </a:ext>
            </a:extLst>
          </p:cNvPr>
          <p:cNvSpPr>
            <a:spLocks noGrp="1"/>
          </p:cNvSpPr>
          <p:nvPr>
            <p:ph type="body" sz="quarter" idx="14"/>
          </p:nvPr>
        </p:nvSpPr>
        <p:spPr/>
        <p:txBody>
          <a:bodyPr/>
          <a:lstStyle/>
          <a:p>
            <a:r>
              <a:rPr lang="en-US" dirty="0" err="1"/>
              <a:t>Desventajas</a:t>
            </a:r>
            <a:r>
              <a:rPr lang="en-US" dirty="0"/>
              <a:t>..</a:t>
            </a:r>
          </a:p>
        </p:txBody>
      </p:sp>
      <p:sp>
        <p:nvSpPr>
          <p:cNvPr id="17" name="Text Placeholder 16">
            <a:extLst>
              <a:ext uri="{FF2B5EF4-FFF2-40B4-BE49-F238E27FC236}">
                <a16:creationId xmlns:a16="http://schemas.microsoft.com/office/drawing/2014/main" id="{BB40F080-6054-425B-9E1C-1DDC9260832D}"/>
              </a:ext>
            </a:extLst>
          </p:cNvPr>
          <p:cNvSpPr>
            <a:spLocks noGrp="1"/>
          </p:cNvSpPr>
          <p:nvPr>
            <p:ph type="body" sz="quarter" idx="17"/>
          </p:nvPr>
        </p:nvSpPr>
        <p:spPr>
          <a:xfrm>
            <a:off x="571499" y="2708228"/>
            <a:ext cx="5045529" cy="1938928"/>
          </a:xfrm>
        </p:spPr>
        <p:txBody>
          <a:bodyPr/>
          <a:lstStyle/>
          <a:p>
            <a:r>
              <a:rPr lang="es-ES" sz="1800" dirty="0"/>
              <a:t>Compostaje a gran escala genera metano y oxido nitroso</a:t>
            </a:r>
          </a:p>
          <a:p>
            <a:r>
              <a:rPr lang="es-ES" sz="1800" dirty="0"/>
              <a:t>El arado para control de maleza puede ocasionar erosión. Es mejor la agricultura sin arado</a:t>
            </a:r>
          </a:p>
          <a:p>
            <a:r>
              <a:rPr lang="es-ES" sz="1800" b="1" dirty="0"/>
              <a:t>¿Cual de estas ventajas y desventajas del recuadro piensa que es la más importante? ¿Porque?</a:t>
            </a:r>
          </a:p>
        </p:txBody>
      </p:sp>
      <p:sp>
        <p:nvSpPr>
          <p:cNvPr id="7" name="Rectangle 6">
            <a:extLst>
              <a:ext uri="{FF2B5EF4-FFF2-40B4-BE49-F238E27FC236}">
                <a16:creationId xmlns:a16="http://schemas.microsoft.com/office/drawing/2014/main" id="{61E397FF-5106-4C31-8E91-796AEA20258E}"/>
              </a:ext>
              <a:ext uri="{C183D7F6-B498-43B3-948B-1728B52AA6E4}">
                <adec:decorative xmlns="" xmlns:adec="http://schemas.microsoft.com/office/drawing/2017/decorative" val="1"/>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 name="Slide Number Placeholder 5">
            <a:extLst>
              <a:ext uri="{FF2B5EF4-FFF2-40B4-BE49-F238E27FC236}">
                <a16:creationId xmlns:a16="http://schemas.microsoft.com/office/drawing/2014/main" id="{D7DDE5B7-93F1-4010-85B1-8F63FD5044C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US" b="1" smtClean="0">
                <a:solidFill>
                  <a:schemeClr val="bg1"/>
                </a:solidFill>
              </a:rPr>
              <a:pPr/>
              <a:t>9</a:t>
            </a:fld>
            <a:endParaRPr lang="en-US" b="1" dirty="0">
              <a:solidFill>
                <a:schemeClr val="bg1"/>
              </a:solidFill>
            </a:endParaRPr>
          </a:p>
        </p:txBody>
      </p:sp>
      <p:pic>
        <p:nvPicPr>
          <p:cNvPr id="3" name="Imagen 2"/>
          <p:cNvPicPr>
            <a:picLocks noChangeAspect="1"/>
          </p:cNvPicPr>
          <p:nvPr/>
        </p:nvPicPr>
        <p:blipFill>
          <a:blip r:embed="rId3"/>
          <a:stretch>
            <a:fillRect/>
          </a:stretch>
        </p:blipFill>
        <p:spPr>
          <a:xfrm>
            <a:off x="6170696" y="482600"/>
            <a:ext cx="5916529" cy="6245225"/>
          </a:xfrm>
          <a:prstGeom prst="rect">
            <a:avLst/>
          </a:prstGeom>
        </p:spPr>
      </p:pic>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l="9635" t="30324" r="50131" b="37500"/>
          <a:stretch/>
        </p:blipFill>
        <p:spPr>
          <a:xfrm>
            <a:off x="10839450" y="173022"/>
            <a:ext cx="885825" cy="398478"/>
          </a:xfrm>
          <a:prstGeom prst="rect">
            <a:avLst/>
          </a:prstGeom>
        </p:spPr>
      </p:pic>
    </p:spTree>
    <p:extLst>
      <p:ext uri="{BB962C8B-B14F-4D97-AF65-F5344CB8AC3E}">
        <p14:creationId xmlns:p14="http://schemas.microsoft.com/office/powerpoint/2010/main" val="770891092"/>
      </p:ext>
    </p:extLst>
  </p:cSld>
  <p:clrMapOvr>
    <a:masterClrMapping/>
  </p:clrMapOvr>
</p:sld>
</file>

<file path=ppt/theme/theme1.xml><?xml version="1.0" encoding="utf-8"?>
<a:theme xmlns:a="http://schemas.openxmlformats.org/drawingml/2006/main" name="Tema de Offic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715846_Ocean presentation_RVA_v4.potx" id="{354FE8D4-E883-4E79-A422-6A1915D44872}" vid="{AAC9F203-D7BC-4B95-936D-67F55828A5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CCA13BBE6809CA4CA15FCD8FC9132672" ma:contentTypeVersion="9" ma:contentTypeDescription="Crear nuevo documento." ma:contentTypeScope="" ma:versionID="b529a875105c7dba4aebf12e0f776aea">
  <xsd:schema xmlns:xsd="http://www.w3.org/2001/XMLSchema" xmlns:xs="http://www.w3.org/2001/XMLSchema" xmlns:p="http://schemas.microsoft.com/office/2006/metadata/properties" xmlns:ns2="61334bef-1996-41d3-a700-24544e5fe85c" targetNamespace="http://schemas.microsoft.com/office/2006/metadata/properties" ma:root="true" ma:fieldsID="d4141f748bcf4c05bd3d954b791340d8" ns2:_="">
    <xsd:import namespace="61334bef-1996-41d3-a700-24544e5fe85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334bef-1996-41d3-a700-24544e5fe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3D7A05-DE9A-4773-A113-AAE964924F7A}">
  <ds:schemaRefs>
    <ds:schemaRef ds:uri="http://schemas.microsoft.com/sharepoint/v3/contenttype/forms"/>
  </ds:schemaRefs>
</ds:datastoreItem>
</file>

<file path=customXml/itemProps2.xml><?xml version="1.0" encoding="utf-8"?>
<ds:datastoreItem xmlns:ds="http://schemas.openxmlformats.org/officeDocument/2006/customXml" ds:itemID="{F1529EA0-90B0-4C7D-8E10-CC1E09E7DF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334bef-1996-41d3-a700-24544e5fe8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9B7651-08C1-49A1-AFE9-4E4CD342176D}">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purl.org/dc/terms/"/>
    <ds:schemaRef ds:uri="http://www.w3.org/XML/1998/namespace"/>
    <ds:schemaRef ds:uri="61334bef-1996-41d3-a700-24544e5fe85c"/>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tf89715846</Template>
  <TotalTime>0</TotalTime>
  <Words>4548</Words>
  <Application>Microsoft Office PowerPoint</Application>
  <PresentationFormat>Panorámica</PresentationFormat>
  <Paragraphs>297</Paragraphs>
  <Slides>30</Slides>
  <Notes>28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Arial</vt:lpstr>
      <vt:lpstr>Calibri</vt:lpstr>
      <vt:lpstr>Century Gothic</vt:lpstr>
      <vt:lpstr>Wingdings</vt:lpstr>
      <vt:lpstr>Tema de Office</vt:lpstr>
      <vt:lpstr> Producción de alimentos y el ambiente  Cap 3: Uso sostenible de los recursos naturales</vt:lpstr>
      <vt:lpstr>Tabla de contenido </vt:lpstr>
      <vt:lpstr>Objetivos de clase</vt:lpstr>
      <vt:lpstr>Seguridad alimentaria</vt:lpstr>
      <vt:lpstr>Cómo son producidos los alimentos?</vt:lpstr>
      <vt:lpstr>Monocultivos industrializados</vt:lpstr>
      <vt:lpstr>Policultivos tradicionales</vt:lpstr>
      <vt:lpstr>Agricultura orgánica</vt:lpstr>
      <vt:lpstr>Agricultura Orgánica  </vt:lpstr>
      <vt:lpstr>Control natural de plagas versus uso pesticidas</vt:lpstr>
      <vt:lpstr>Ventajas y desventajas de pesticidas sintéticos  </vt:lpstr>
      <vt:lpstr>Presentación de PowerPoint</vt:lpstr>
      <vt:lpstr>Cuáles son los efectos de la producción industrializada de alimentos?</vt:lpstr>
      <vt:lpstr>Reducción de la biodiversidad</vt:lpstr>
      <vt:lpstr>Bioingeniería: Organismos genéticamente  modificados.</vt:lpstr>
      <vt:lpstr>Controversia sobre Alimentos GMO</vt:lpstr>
      <vt:lpstr>Puedo saber si estoy comprando productos GMOs?</vt:lpstr>
      <vt:lpstr>Caso estudio 2: Arroz dorado (debate sobre su uso) </vt:lpstr>
      <vt:lpstr>Producción de peces y crustáceos</vt:lpstr>
      <vt:lpstr>Acuacultura y sus impactos</vt:lpstr>
      <vt:lpstr>Sistemas de cultivo</vt:lpstr>
      <vt:lpstr>Insumos acuícolas</vt:lpstr>
      <vt:lpstr>Exportaciones de camarón en Ecuador</vt:lpstr>
      <vt:lpstr>Impactos de la Acuicultura en Ecuador</vt:lpstr>
      <vt:lpstr>Acuicultura Sustentable</vt:lpstr>
      <vt:lpstr>Presentación de PowerPoint</vt:lpstr>
      <vt:lpstr>Producción industrializada de carne daña el medio ambiente  </vt:lpstr>
      <vt:lpstr>Consumo de carne y CAFO (Operación concentrada de alimentación animal)</vt:lpstr>
      <vt:lpstr>Trabajo autónomo</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 3: Producción de alimentos y el ambiente</dc:title>
  <dc:creator/>
  <cp:lastModifiedBy/>
  <cp:revision>4</cp:revision>
  <dcterms:created xsi:type="dcterms:W3CDTF">2020-01-24T20:50:17Z</dcterms:created>
  <dcterms:modified xsi:type="dcterms:W3CDTF">2020-11-09T15:55:00Z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0x010100CCA13BBE6809CA4CA15FCD8FC9132672</vt:lpwstr>
  </property>
</Properties>
</file>